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8" r:id="rId4"/>
    <p:sldId id="259" r:id="rId5"/>
    <p:sldId id="260" r:id="rId6"/>
    <p:sldId id="261" r:id="rId7"/>
    <p:sldId id="264" r:id="rId8"/>
    <p:sldId id="267" r:id="rId9"/>
    <p:sldId id="26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33CC33"/>
    <a:srgbClr val="99FF66"/>
    <a:srgbClr val="FFCC99"/>
    <a:srgbClr val="FFFF9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5" autoAdjust="0"/>
    <p:restoredTop sz="95370" autoAdjust="0"/>
  </p:normalViewPr>
  <p:slideViewPr>
    <p:cSldViewPr>
      <p:cViewPr>
        <p:scale>
          <a:sx n="75" d="100"/>
          <a:sy n="75" d="100"/>
        </p:scale>
        <p:origin x="2688" y="8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0B186C6-499D-4C74-ADA6-4EB1F9E3BB16}" type="datetimeFigureOut">
              <a:rPr lang="en-GB" smtClean="0"/>
              <a:t>31/10/2018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686B44-CC82-4496-82A3-3F027A2960BA}" type="slidenum">
              <a:rPr lang="en-GB" smtClean="0"/>
              <a:t>‹#›</a:t>
            </a:fld>
            <a:endParaRPr lang="en-GB"/>
          </a:p>
        </p:txBody>
      </p:sp>
    </p:spTree>
    <p:extLst>
      <p:ext uri="{BB962C8B-B14F-4D97-AF65-F5344CB8AC3E}">
        <p14:creationId xmlns:p14="http://schemas.microsoft.com/office/powerpoint/2010/main" val="4167958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B186C6-499D-4C74-ADA6-4EB1F9E3BB16}" type="datetimeFigureOut">
              <a:rPr lang="en-GB" smtClean="0"/>
              <a:t>31/10/2018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686B44-CC82-4496-82A3-3F027A2960BA}" type="slidenum">
              <a:rPr lang="en-GB" smtClean="0"/>
              <a:t>‹#›</a:t>
            </a:fld>
            <a:endParaRPr lang="en-GB"/>
          </a:p>
        </p:txBody>
      </p:sp>
    </p:spTree>
    <p:extLst>
      <p:ext uri="{BB962C8B-B14F-4D97-AF65-F5344CB8AC3E}">
        <p14:creationId xmlns:p14="http://schemas.microsoft.com/office/powerpoint/2010/main" val="42811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B186C6-499D-4C74-ADA6-4EB1F9E3BB16}" type="datetimeFigureOut">
              <a:rPr lang="en-GB" smtClean="0"/>
              <a:t>31/10/2018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686B44-CC82-4496-82A3-3F027A2960BA}" type="slidenum">
              <a:rPr lang="en-GB" smtClean="0"/>
              <a:t>‹#›</a:t>
            </a:fld>
            <a:endParaRPr lang="en-GB"/>
          </a:p>
        </p:txBody>
      </p:sp>
    </p:spTree>
    <p:extLst>
      <p:ext uri="{BB962C8B-B14F-4D97-AF65-F5344CB8AC3E}">
        <p14:creationId xmlns:p14="http://schemas.microsoft.com/office/powerpoint/2010/main" val="2511583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B186C6-499D-4C74-ADA6-4EB1F9E3BB16}" type="datetimeFigureOut">
              <a:rPr lang="en-GB" smtClean="0"/>
              <a:t>31/10/2018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686B44-CC82-4496-82A3-3F027A2960BA}" type="slidenum">
              <a:rPr lang="en-GB" smtClean="0"/>
              <a:t>‹#›</a:t>
            </a:fld>
            <a:endParaRPr lang="en-GB"/>
          </a:p>
        </p:txBody>
      </p:sp>
    </p:spTree>
    <p:extLst>
      <p:ext uri="{BB962C8B-B14F-4D97-AF65-F5344CB8AC3E}">
        <p14:creationId xmlns:p14="http://schemas.microsoft.com/office/powerpoint/2010/main" val="3306250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186C6-499D-4C74-ADA6-4EB1F9E3BB16}" type="datetimeFigureOut">
              <a:rPr lang="en-GB" smtClean="0"/>
              <a:t>31/10/2018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686B44-CC82-4496-82A3-3F027A2960BA}" type="slidenum">
              <a:rPr lang="en-GB" smtClean="0"/>
              <a:t>‹#›</a:t>
            </a:fld>
            <a:endParaRPr lang="en-GB"/>
          </a:p>
        </p:txBody>
      </p:sp>
    </p:spTree>
    <p:extLst>
      <p:ext uri="{BB962C8B-B14F-4D97-AF65-F5344CB8AC3E}">
        <p14:creationId xmlns:p14="http://schemas.microsoft.com/office/powerpoint/2010/main" val="335752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0B186C6-499D-4C74-ADA6-4EB1F9E3BB16}" type="datetimeFigureOut">
              <a:rPr lang="en-GB" smtClean="0"/>
              <a:t>31/10/2018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686B44-CC82-4496-82A3-3F027A2960BA}" type="slidenum">
              <a:rPr lang="en-GB" smtClean="0"/>
              <a:t>‹#›</a:t>
            </a:fld>
            <a:endParaRPr lang="en-GB"/>
          </a:p>
        </p:txBody>
      </p:sp>
    </p:spTree>
    <p:extLst>
      <p:ext uri="{BB962C8B-B14F-4D97-AF65-F5344CB8AC3E}">
        <p14:creationId xmlns:p14="http://schemas.microsoft.com/office/powerpoint/2010/main" val="910221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0B186C6-499D-4C74-ADA6-4EB1F9E3BB16}" type="datetimeFigureOut">
              <a:rPr lang="en-GB" smtClean="0"/>
              <a:t>31/10/2018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686B44-CC82-4496-82A3-3F027A2960BA}" type="slidenum">
              <a:rPr lang="en-GB" smtClean="0"/>
              <a:t>‹#›</a:t>
            </a:fld>
            <a:endParaRPr lang="en-GB"/>
          </a:p>
        </p:txBody>
      </p:sp>
    </p:spTree>
    <p:extLst>
      <p:ext uri="{BB962C8B-B14F-4D97-AF65-F5344CB8AC3E}">
        <p14:creationId xmlns:p14="http://schemas.microsoft.com/office/powerpoint/2010/main" val="2611513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B186C6-499D-4C74-ADA6-4EB1F9E3BB16}" type="datetimeFigureOut">
              <a:rPr lang="en-GB" smtClean="0"/>
              <a:t>31/10/2018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686B44-CC82-4496-82A3-3F027A2960BA}" type="slidenum">
              <a:rPr lang="en-GB" smtClean="0"/>
              <a:t>‹#›</a:t>
            </a:fld>
            <a:endParaRPr lang="en-GB"/>
          </a:p>
        </p:txBody>
      </p:sp>
    </p:spTree>
    <p:extLst>
      <p:ext uri="{BB962C8B-B14F-4D97-AF65-F5344CB8AC3E}">
        <p14:creationId xmlns:p14="http://schemas.microsoft.com/office/powerpoint/2010/main" val="1803715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186C6-499D-4C74-ADA6-4EB1F9E3BB16}" type="datetimeFigureOut">
              <a:rPr lang="en-GB" smtClean="0"/>
              <a:t>31/10/2018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686B44-CC82-4496-82A3-3F027A2960BA}" type="slidenum">
              <a:rPr lang="en-GB" smtClean="0"/>
              <a:t>‹#›</a:t>
            </a:fld>
            <a:endParaRPr lang="en-GB"/>
          </a:p>
        </p:txBody>
      </p:sp>
    </p:spTree>
    <p:extLst>
      <p:ext uri="{BB962C8B-B14F-4D97-AF65-F5344CB8AC3E}">
        <p14:creationId xmlns:p14="http://schemas.microsoft.com/office/powerpoint/2010/main" val="24908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186C6-499D-4C74-ADA6-4EB1F9E3BB16}" type="datetimeFigureOut">
              <a:rPr lang="en-GB" smtClean="0"/>
              <a:t>31/10/2018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686B44-CC82-4496-82A3-3F027A2960BA}" type="slidenum">
              <a:rPr lang="en-GB" smtClean="0"/>
              <a:t>‹#›</a:t>
            </a:fld>
            <a:endParaRPr lang="en-GB"/>
          </a:p>
        </p:txBody>
      </p:sp>
    </p:spTree>
    <p:extLst>
      <p:ext uri="{BB962C8B-B14F-4D97-AF65-F5344CB8AC3E}">
        <p14:creationId xmlns:p14="http://schemas.microsoft.com/office/powerpoint/2010/main" val="391211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186C6-499D-4C74-ADA6-4EB1F9E3BB16}" type="datetimeFigureOut">
              <a:rPr lang="en-GB" smtClean="0"/>
              <a:t>31/10/2018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686B44-CC82-4496-82A3-3F027A2960BA}" type="slidenum">
              <a:rPr lang="en-GB" smtClean="0"/>
              <a:t>‹#›</a:t>
            </a:fld>
            <a:endParaRPr lang="en-GB"/>
          </a:p>
        </p:txBody>
      </p:sp>
    </p:spTree>
    <p:extLst>
      <p:ext uri="{BB962C8B-B14F-4D97-AF65-F5344CB8AC3E}">
        <p14:creationId xmlns:p14="http://schemas.microsoft.com/office/powerpoint/2010/main" val="31959479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186C6-499D-4C74-ADA6-4EB1F9E3BB16}" type="datetimeFigureOut">
              <a:rPr lang="en-GB" smtClean="0"/>
              <a:t>31/10/2018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686B44-CC82-4496-82A3-3F027A2960BA}" type="slidenum">
              <a:rPr lang="en-GB" smtClean="0"/>
              <a:t>‹#›</a:t>
            </a:fld>
            <a:endParaRPr lang="en-GB"/>
          </a:p>
        </p:txBody>
      </p:sp>
    </p:spTree>
    <p:extLst>
      <p:ext uri="{BB962C8B-B14F-4D97-AF65-F5344CB8AC3E}">
        <p14:creationId xmlns:p14="http://schemas.microsoft.com/office/powerpoint/2010/main" val="1527357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estheathprimary.bham.sch.uk/index.php/governors/meet-the-governors" TargetMode="Externa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hyperlink" Target="http://www.google.co.uk/url?sa=i&amp;rct=j&amp;q=&amp;esrc=s&amp;source=images&amp;cd=&amp;cad=rja&amp;uact=8&amp;ved=0CAcQjRxqFQoTCNHa5dbVhskCFROGGgod77oHfA&amp;url=http://www.birminghammail.co.uk/news/midlands-news/west-heath-primary-school-course-7973056&amp;psig=AFQjCNGxG9H2-GBThMlOixSFlIdnZYDLRw&amp;ust=144727281698819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2259" t="15080" r="22805" b="12622"/>
          <a:stretch/>
        </p:blipFill>
        <p:spPr bwMode="auto">
          <a:xfrm>
            <a:off x="-1" y="2636911"/>
            <a:ext cx="5791885" cy="4088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Subtitle 2"/>
          <p:cNvSpPr txBox="1">
            <a:spLocks/>
          </p:cNvSpPr>
          <p:nvPr/>
        </p:nvSpPr>
        <p:spPr>
          <a:xfrm>
            <a:off x="-1" y="6725462"/>
            <a:ext cx="9144001" cy="132538"/>
          </a:xfrm>
          <a:prstGeom prst="rect">
            <a:avLst/>
          </a:prstGeom>
          <a:solidFill>
            <a:schemeClr val="tx2">
              <a:lumMod val="60000"/>
              <a:lumOff val="40000"/>
            </a:schemeClr>
          </a:solidFill>
          <a:ln>
            <a:solidFill>
              <a:schemeClr val="tx2">
                <a:lumMod val="60000"/>
                <a:lumOff val="40000"/>
              </a:schemeClr>
            </a:solidFill>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2" name="Title 1"/>
          <p:cNvSpPr>
            <a:spLocks noGrp="1"/>
          </p:cNvSpPr>
          <p:nvPr>
            <p:ph type="ctrTitle"/>
          </p:nvPr>
        </p:nvSpPr>
        <p:spPr>
          <a:xfrm>
            <a:off x="-1" y="175828"/>
            <a:ext cx="5792153" cy="2029036"/>
          </a:xfrm>
          <a:solidFill>
            <a:schemeClr val="tx2">
              <a:lumMod val="40000"/>
              <a:lumOff val="60000"/>
            </a:schemeClr>
          </a:solidFill>
          <a:ln>
            <a:solidFill>
              <a:schemeClr val="tx2">
                <a:lumMod val="40000"/>
                <a:lumOff val="60000"/>
              </a:schemeClr>
            </a:solidFill>
          </a:ln>
        </p:spPr>
        <p:txBody>
          <a:bodyPr>
            <a:normAutofit fontScale="90000"/>
          </a:bodyPr>
          <a:lstStyle/>
          <a:p>
            <a:pPr algn="l"/>
            <a:r>
              <a:rPr lang="en-GB" b="1" dirty="0">
                <a:solidFill>
                  <a:schemeClr val="bg1"/>
                </a:solidFill>
              </a:rPr>
              <a:t> </a:t>
            </a:r>
            <a:r>
              <a:rPr lang="en-GB" b="1" dirty="0" smtClean="0">
                <a:solidFill>
                  <a:schemeClr val="bg1"/>
                </a:solidFill>
              </a:rPr>
              <a:t>     </a:t>
            </a:r>
            <a:r>
              <a:rPr lang="en-GB" sz="4800" b="1" dirty="0" smtClean="0">
                <a:solidFill>
                  <a:schemeClr val="bg1"/>
                </a:solidFill>
              </a:rPr>
              <a:t>FROM </a:t>
            </a:r>
            <a:r>
              <a:rPr lang="en-GB" sz="4800" b="1" dirty="0" smtClean="0">
                <a:solidFill>
                  <a:schemeClr val="bg1"/>
                </a:solidFill>
                <a:latin typeface="+mn-lt"/>
                <a:ea typeface="Return To Sender" panose="02000000000000000000" pitchFamily="2" charset="0"/>
              </a:rPr>
              <a:t>SPECIAL</a:t>
            </a:r>
            <a:br>
              <a:rPr lang="en-GB" sz="4800" b="1" dirty="0" smtClean="0">
                <a:solidFill>
                  <a:schemeClr val="bg1"/>
                </a:solidFill>
                <a:latin typeface="+mn-lt"/>
                <a:ea typeface="Return To Sender" panose="02000000000000000000" pitchFamily="2" charset="0"/>
              </a:rPr>
            </a:br>
            <a:r>
              <a:rPr lang="en-GB" sz="4800" b="1" dirty="0" smtClean="0">
                <a:solidFill>
                  <a:schemeClr val="bg1"/>
                </a:solidFill>
                <a:latin typeface="+mn-lt"/>
                <a:ea typeface="Return To Sender" panose="02000000000000000000" pitchFamily="2" charset="0"/>
              </a:rPr>
              <a:t>      MEASURES TO GOOD  </a:t>
            </a:r>
            <a:br>
              <a:rPr lang="en-GB" sz="4800" b="1" dirty="0" smtClean="0">
                <a:solidFill>
                  <a:schemeClr val="bg1"/>
                </a:solidFill>
                <a:latin typeface="+mn-lt"/>
                <a:ea typeface="Return To Sender" panose="02000000000000000000" pitchFamily="2" charset="0"/>
              </a:rPr>
            </a:br>
            <a:r>
              <a:rPr lang="en-GB" sz="4800" b="1" dirty="0">
                <a:solidFill>
                  <a:schemeClr val="bg1"/>
                </a:solidFill>
                <a:latin typeface="+mn-lt"/>
                <a:ea typeface="Return To Sender" panose="02000000000000000000" pitchFamily="2" charset="0"/>
              </a:rPr>
              <a:t> </a:t>
            </a:r>
            <a:r>
              <a:rPr lang="en-GB" sz="4800" b="1" dirty="0" smtClean="0">
                <a:solidFill>
                  <a:schemeClr val="bg1"/>
                </a:solidFill>
                <a:latin typeface="+mn-lt"/>
                <a:ea typeface="Return To Sender" panose="02000000000000000000" pitchFamily="2" charset="0"/>
              </a:rPr>
              <a:t>     IN 18 MONTHS</a:t>
            </a:r>
            <a:endParaRPr lang="en-GB" sz="4800" b="1" dirty="0">
              <a:solidFill>
                <a:schemeClr val="bg1"/>
              </a:solidFill>
              <a:latin typeface="+mn-lt"/>
              <a:ea typeface="Return To Sender" panose="02000000000000000000" pitchFamily="2" charset="0"/>
            </a:endParaRPr>
          </a:p>
        </p:txBody>
      </p:sp>
      <p:sp>
        <p:nvSpPr>
          <p:cNvPr id="3" name="Subtitle 2"/>
          <p:cNvSpPr>
            <a:spLocks noGrp="1"/>
          </p:cNvSpPr>
          <p:nvPr>
            <p:ph type="subTitle" idx="1"/>
          </p:nvPr>
        </p:nvSpPr>
        <p:spPr>
          <a:xfrm>
            <a:off x="5796136" y="175828"/>
            <a:ext cx="3347864" cy="2029036"/>
          </a:xfrm>
          <a:solidFill>
            <a:schemeClr val="tx2">
              <a:lumMod val="40000"/>
              <a:lumOff val="60000"/>
            </a:schemeClr>
          </a:solidFill>
          <a:ln>
            <a:solidFill>
              <a:schemeClr val="tx2">
                <a:lumMod val="40000"/>
                <a:lumOff val="60000"/>
              </a:schemeClr>
            </a:solidFill>
          </a:ln>
        </p:spPr>
        <p:txBody>
          <a:bodyPr>
            <a:noAutofit/>
          </a:bodyPr>
          <a:lstStyle/>
          <a:p>
            <a:pPr algn="l"/>
            <a:r>
              <a:rPr lang="en-GB" sz="4200" dirty="0" smtClean="0">
                <a:solidFill>
                  <a:schemeClr val="bg1"/>
                </a:solidFill>
              </a:rPr>
              <a:t>Sport a Vehicle for Change</a:t>
            </a:r>
            <a:endParaRPr lang="en-GB" sz="4200" dirty="0">
              <a:solidFill>
                <a:schemeClr val="bg1"/>
              </a:solidFill>
            </a:endParaRPr>
          </a:p>
        </p:txBody>
      </p:sp>
      <p:sp>
        <p:nvSpPr>
          <p:cNvPr id="4" name="Subtitle 2"/>
          <p:cNvSpPr txBox="1">
            <a:spLocks/>
          </p:cNvSpPr>
          <p:nvPr/>
        </p:nvSpPr>
        <p:spPr>
          <a:xfrm>
            <a:off x="5792153" y="0"/>
            <a:ext cx="3347864" cy="175828"/>
          </a:xfrm>
          <a:prstGeom prst="rect">
            <a:avLst/>
          </a:prstGeom>
          <a:solidFill>
            <a:schemeClr val="tx2">
              <a:lumMod val="60000"/>
              <a:lumOff val="40000"/>
            </a:schemeClr>
          </a:solidFill>
          <a:ln>
            <a:solidFill>
              <a:schemeClr val="tx2">
                <a:lumMod val="60000"/>
                <a:lumOff val="40000"/>
              </a:schemeClr>
            </a:solidFill>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5" name="Subtitle 2"/>
          <p:cNvSpPr txBox="1">
            <a:spLocks/>
          </p:cNvSpPr>
          <p:nvPr/>
        </p:nvSpPr>
        <p:spPr>
          <a:xfrm>
            <a:off x="-1" y="0"/>
            <a:ext cx="5792153" cy="175828"/>
          </a:xfrm>
          <a:prstGeom prst="rect">
            <a:avLst/>
          </a:prstGeom>
          <a:solidFill>
            <a:schemeClr val="tx2">
              <a:lumMod val="60000"/>
              <a:lumOff val="40000"/>
            </a:schemeClr>
          </a:solidFill>
          <a:ln>
            <a:solidFill>
              <a:schemeClr val="tx2">
                <a:lumMod val="60000"/>
                <a:lumOff val="40000"/>
              </a:schemeClr>
            </a:solidFill>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6" name="Subtitle 2"/>
          <p:cNvSpPr txBox="1">
            <a:spLocks/>
          </p:cNvSpPr>
          <p:nvPr/>
        </p:nvSpPr>
        <p:spPr>
          <a:xfrm>
            <a:off x="5792152" y="2204864"/>
            <a:ext cx="3347864" cy="432048"/>
          </a:xfrm>
          <a:prstGeom prst="rect">
            <a:avLst/>
          </a:prstGeom>
          <a:solidFill>
            <a:schemeClr val="tx2">
              <a:lumMod val="60000"/>
              <a:lumOff val="40000"/>
            </a:schemeClr>
          </a:solidFill>
          <a:ln>
            <a:solidFill>
              <a:schemeClr val="tx2">
                <a:lumMod val="60000"/>
                <a:lumOff val="40000"/>
              </a:schemeClr>
            </a:solidFill>
          </a:ln>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7" name="Subtitle 2"/>
          <p:cNvSpPr txBox="1">
            <a:spLocks/>
          </p:cNvSpPr>
          <p:nvPr/>
        </p:nvSpPr>
        <p:spPr>
          <a:xfrm>
            <a:off x="3995936" y="2204864"/>
            <a:ext cx="1800200" cy="432048"/>
          </a:xfrm>
          <a:prstGeom prst="rect">
            <a:avLst/>
          </a:prstGeom>
          <a:solidFill>
            <a:schemeClr val="tx2">
              <a:lumMod val="60000"/>
              <a:lumOff val="40000"/>
            </a:schemeClr>
          </a:solidFill>
          <a:ln>
            <a:solidFill>
              <a:schemeClr val="tx2">
                <a:lumMod val="60000"/>
                <a:lumOff val="40000"/>
              </a:schemeClr>
            </a:solid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800" b="1" dirty="0" smtClean="0">
                <a:solidFill>
                  <a:schemeClr val="bg1"/>
                </a:solidFill>
              </a:rPr>
              <a:t>October 2015</a:t>
            </a:r>
            <a:endParaRPr lang="en-GB" sz="1800" b="1" dirty="0">
              <a:solidFill>
                <a:schemeClr val="bg1"/>
              </a:solidFill>
            </a:endParaRPr>
          </a:p>
        </p:txBody>
      </p:sp>
      <p:sp>
        <p:nvSpPr>
          <p:cNvPr id="8" name="Subtitle 2"/>
          <p:cNvSpPr txBox="1">
            <a:spLocks/>
          </p:cNvSpPr>
          <p:nvPr/>
        </p:nvSpPr>
        <p:spPr>
          <a:xfrm>
            <a:off x="0" y="2204864"/>
            <a:ext cx="4283968" cy="432048"/>
          </a:xfrm>
          <a:prstGeom prst="rect">
            <a:avLst/>
          </a:prstGeom>
          <a:noFill/>
          <a:ln>
            <a:no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800" b="1" dirty="0">
                <a:solidFill>
                  <a:schemeClr val="tx1">
                    <a:lumMod val="95000"/>
                    <a:lumOff val="5000"/>
                  </a:schemeClr>
                </a:solidFill>
              </a:rPr>
              <a:t>Case Study: </a:t>
            </a:r>
            <a:r>
              <a:rPr lang="en-GB" sz="1600" dirty="0" smtClean="0">
                <a:solidFill>
                  <a:schemeClr val="tx1">
                    <a:lumMod val="95000"/>
                    <a:lumOff val="5000"/>
                  </a:schemeClr>
                </a:solidFill>
              </a:rPr>
              <a:t>West </a:t>
            </a:r>
            <a:r>
              <a:rPr lang="en-GB" sz="1600" dirty="0">
                <a:solidFill>
                  <a:schemeClr val="tx1">
                    <a:lumMod val="95000"/>
                    <a:lumOff val="5000"/>
                  </a:schemeClr>
                </a:solidFill>
              </a:rPr>
              <a:t>Heath Primary School</a:t>
            </a:r>
          </a:p>
        </p:txBody>
      </p:sp>
      <p:sp>
        <p:nvSpPr>
          <p:cNvPr id="9" name="Subtitle 2"/>
          <p:cNvSpPr txBox="1">
            <a:spLocks/>
          </p:cNvSpPr>
          <p:nvPr/>
        </p:nvSpPr>
        <p:spPr>
          <a:xfrm>
            <a:off x="5792152" y="2642664"/>
            <a:ext cx="3347864" cy="4082798"/>
          </a:xfrm>
          <a:prstGeom prst="rect">
            <a:avLst/>
          </a:prstGeom>
          <a:solidFill>
            <a:schemeClr val="tx2">
              <a:lumMod val="40000"/>
              <a:lumOff val="60000"/>
            </a:schemeClr>
          </a:solidFill>
          <a:ln>
            <a:solidFill>
              <a:schemeClr val="bg1"/>
            </a:solidFill>
            <a:prstDash val="dash"/>
          </a:ln>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sz="1400" dirty="0"/>
          </a:p>
          <a:p>
            <a:pPr algn="r"/>
            <a:r>
              <a:rPr lang="en-GB" sz="2100" dirty="0">
                <a:solidFill>
                  <a:schemeClr val="bg1"/>
                </a:solidFill>
              </a:rPr>
              <a:t>The primary school sports funding is used well, and physical education and sport are strengths of the school. Most pupils take part in physical activity or represent one of the many school teams for boys and girls that include rugby, football, netball, basketball, gymnastics, athletics and cross country. Pupils’ physical skills are improving. As a result, an increasing number of teams and individuals are achieving success in inter-school and district competitions. Regular fitness testing and exercise have resulted in almost all pupils’ levels of fitness improving. </a:t>
            </a:r>
            <a:endParaRPr lang="en-GB" sz="2100" dirty="0" smtClean="0">
              <a:solidFill>
                <a:schemeClr val="bg1"/>
              </a:solidFill>
            </a:endParaRPr>
          </a:p>
          <a:p>
            <a:endParaRPr lang="en-GB" sz="2100" dirty="0">
              <a:solidFill>
                <a:schemeClr val="bg1"/>
              </a:solidFill>
            </a:endParaRPr>
          </a:p>
          <a:p>
            <a:pPr algn="r"/>
            <a:r>
              <a:rPr lang="en-GB" sz="1900" dirty="0"/>
              <a:t>	</a:t>
            </a:r>
            <a:r>
              <a:rPr lang="en-GB" sz="2100" dirty="0" smtClean="0">
                <a:solidFill>
                  <a:schemeClr val="bg1"/>
                </a:solidFill>
              </a:rPr>
              <a:t>OFSTED 2015</a:t>
            </a:r>
            <a:endParaRPr lang="en-GB" sz="2100" dirty="0">
              <a:solidFill>
                <a:schemeClr val="bg1"/>
              </a:solidFill>
            </a:endParaRPr>
          </a:p>
          <a:p>
            <a:pPr algn="l"/>
            <a:endParaRPr lang="en-GB" sz="1400" b="1" dirty="0" smtClean="0">
              <a:solidFill>
                <a:schemeClr val="bg1"/>
              </a:solidFill>
            </a:endParaRPr>
          </a:p>
        </p:txBody>
      </p:sp>
      <p:cxnSp>
        <p:nvCxnSpPr>
          <p:cNvPr id="16" name="Straight Connector 15"/>
          <p:cNvCxnSpPr/>
          <p:nvPr/>
        </p:nvCxnSpPr>
        <p:spPr>
          <a:xfrm flipV="1">
            <a:off x="5787635" y="0"/>
            <a:ext cx="8501" cy="263691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 name="Subtitle 2"/>
          <p:cNvSpPr txBox="1">
            <a:spLocks/>
          </p:cNvSpPr>
          <p:nvPr/>
        </p:nvSpPr>
        <p:spPr>
          <a:xfrm>
            <a:off x="0" y="5589240"/>
            <a:ext cx="5436096" cy="641517"/>
          </a:xfrm>
          <a:prstGeom prst="rect">
            <a:avLst/>
          </a:prstGeom>
          <a:solidFill>
            <a:schemeClr val="tx2">
              <a:lumMod val="60000"/>
              <a:lumOff val="40000"/>
            </a:schemeClr>
          </a:solidFill>
          <a:ln>
            <a:solidFill>
              <a:schemeClr val="tx2">
                <a:lumMod val="60000"/>
                <a:lumOff val="40000"/>
              </a:schemeClr>
            </a:solidFill>
          </a:ln>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	</a:t>
            </a:r>
            <a:r>
              <a:rPr lang="en-GB" sz="4500" b="1" dirty="0" smtClean="0">
                <a:solidFill>
                  <a:schemeClr val="bg1"/>
                </a:solidFill>
              </a:rPr>
              <a:t>The impact of sport:</a:t>
            </a:r>
          </a:p>
          <a:p>
            <a:pPr algn="l"/>
            <a:r>
              <a:rPr lang="en-GB" sz="4000" b="1" dirty="0" smtClean="0">
                <a:solidFill>
                  <a:schemeClr val="bg1"/>
                </a:solidFill>
              </a:rPr>
              <a:t>	</a:t>
            </a:r>
            <a:r>
              <a:rPr lang="en-GB" sz="4000" dirty="0" smtClean="0">
                <a:solidFill>
                  <a:schemeClr val="bg1"/>
                </a:solidFill>
              </a:rPr>
              <a:t>From special measure to good in only 18 months</a:t>
            </a:r>
            <a:endParaRPr lang="en-GB" sz="4000" dirty="0">
              <a:solidFill>
                <a:schemeClr val="bg1"/>
              </a:solidFill>
            </a:endParaRPr>
          </a:p>
        </p:txBody>
      </p:sp>
      <p:sp>
        <p:nvSpPr>
          <p:cNvPr id="18" name="Subtitle 2"/>
          <p:cNvSpPr txBox="1">
            <a:spLocks/>
          </p:cNvSpPr>
          <p:nvPr/>
        </p:nvSpPr>
        <p:spPr>
          <a:xfrm>
            <a:off x="0" y="6296211"/>
            <a:ext cx="5436096" cy="281477"/>
          </a:xfrm>
          <a:prstGeom prst="rect">
            <a:avLst/>
          </a:prstGeom>
          <a:solidFill>
            <a:schemeClr val="tx2">
              <a:lumMod val="60000"/>
              <a:lumOff val="40000"/>
            </a:schemeClr>
          </a:solidFill>
          <a:ln>
            <a:solidFill>
              <a:schemeClr val="tx2">
                <a:lumMod val="60000"/>
                <a:lumOff val="40000"/>
              </a:schemeClr>
            </a:solidFill>
          </a:ln>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	Sport inspiring change</a:t>
            </a:r>
            <a:endParaRPr lang="en-GB" b="1" dirty="0">
              <a:solidFill>
                <a:schemeClr val="bg1"/>
              </a:solidFill>
            </a:endParaRPr>
          </a:p>
        </p:txBody>
      </p:sp>
      <p:cxnSp>
        <p:nvCxnSpPr>
          <p:cNvPr id="25" name="Straight Connector 24"/>
          <p:cNvCxnSpPr/>
          <p:nvPr/>
        </p:nvCxnSpPr>
        <p:spPr>
          <a:xfrm>
            <a:off x="763604" y="5589240"/>
            <a:ext cx="2913" cy="641517"/>
          </a:xfrm>
          <a:prstGeom prst="line">
            <a:avLst/>
          </a:prstGeom>
          <a:ln w="127000" cmpd="tri">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63604" y="6296211"/>
            <a:ext cx="0" cy="324036"/>
          </a:xfrm>
          <a:prstGeom prst="line">
            <a:avLst/>
          </a:prstGeom>
          <a:ln w="127000" cmpd="tri">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9754" y="0"/>
            <a:ext cx="2913" cy="2122043"/>
          </a:xfrm>
          <a:prstGeom prst="line">
            <a:avLst/>
          </a:prstGeom>
          <a:ln w="127000" cmpd="tri">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7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F:\New folder\0067.jpg"/>
          <p:cNvPicPr>
            <a:picLocks noChangeAspect="1" noChangeArrowheads="1"/>
          </p:cNvPicPr>
          <p:nvPr/>
        </p:nvPicPr>
        <p:blipFill rotWithShape="1">
          <a:blip r:embed="rId2">
            <a:extLst>
              <a:ext uri="{28A0092B-C50C-407E-A947-70E740481C1C}">
                <a14:useLocalDpi xmlns:a14="http://schemas.microsoft.com/office/drawing/2010/main" val="0"/>
              </a:ext>
            </a:extLst>
          </a:blip>
          <a:srcRect l="5582" r="5582" b="20516"/>
          <a:stretch/>
        </p:blipFill>
        <p:spPr bwMode="auto">
          <a:xfrm>
            <a:off x="3420229" y="5178624"/>
            <a:ext cx="1007755" cy="1502771"/>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937" t="13462" r="19234" b="11940"/>
          <a:stretch/>
        </p:blipFill>
        <p:spPr bwMode="auto">
          <a:xfrm>
            <a:off x="4581486" y="1"/>
            <a:ext cx="4562514" cy="305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ubtitle 2"/>
          <p:cNvSpPr txBox="1">
            <a:spLocks/>
          </p:cNvSpPr>
          <p:nvPr/>
        </p:nvSpPr>
        <p:spPr>
          <a:xfrm>
            <a:off x="0" y="116632"/>
            <a:ext cx="4581486" cy="504056"/>
          </a:xfrm>
          <a:prstGeom prst="rect">
            <a:avLst/>
          </a:prstGeom>
          <a:solidFill>
            <a:srgbClr val="92D050"/>
          </a:solidFill>
          <a:ln>
            <a:noFill/>
            <a:prstDash val="dash"/>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4400" b="1" dirty="0">
                <a:solidFill>
                  <a:schemeClr val="bg1"/>
                </a:solidFill>
              </a:rPr>
              <a:t> </a:t>
            </a:r>
            <a:r>
              <a:rPr lang="en-GB" sz="14400" b="1" dirty="0" smtClean="0">
                <a:solidFill>
                  <a:schemeClr val="bg1"/>
                </a:solidFill>
              </a:rPr>
              <a:t>	</a:t>
            </a:r>
            <a:r>
              <a:rPr lang="en-GB" sz="11200" b="1" dirty="0" smtClean="0">
                <a:solidFill>
                  <a:schemeClr val="bg1"/>
                </a:solidFill>
              </a:rPr>
              <a:t>Welcome</a:t>
            </a:r>
            <a:endParaRPr lang="en-GB" sz="11200" b="1" dirty="0">
              <a:solidFill>
                <a:schemeClr val="bg1"/>
              </a:solidFill>
            </a:endParaRPr>
          </a:p>
        </p:txBody>
      </p:sp>
      <p:sp>
        <p:nvSpPr>
          <p:cNvPr id="8" name="Subtitle 2"/>
          <p:cNvSpPr txBox="1">
            <a:spLocks/>
          </p:cNvSpPr>
          <p:nvPr/>
        </p:nvSpPr>
        <p:spPr>
          <a:xfrm>
            <a:off x="4572000" y="3099997"/>
            <a:ext cx="4572000" cy="415824"/>
          </a:xfrm>
          <a:prstGeom prst="rect">
            <a:avLst/>
          </a:prstGeom>
          <a:solidFill>
            <a:srgbClr val="92D050"/>
          </a:solidFill>
          <a:ln>
            <a:solidFill>
              <a:srgbClr val="92D050"/>
            </a:solid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000" b="1" dirty="0" smtClean="0">
                <a:solidFill>
                  <a:schemeClr val="bg1"/>
                </a:solidFill>
              </a:rPr>
              <a:t>Content</a:t>
            </a:r>
            <a:endParaRPr lang="en-GB" sz="2000" b="1" dirty="0">
              <a:solidFill>
                <a:schemeClr val="bg1"/>
              </a:solidFill>
            </a:endParaRPr>
          </a:p>
        </p:txBody>
      </p:sp>
      <p:cxnSp>
        <p:nvCxnSpPr>
          <p:cNvPr id="9" name="Straight Connector 8"/>
          <p:cNvCxnSpPr/>
          <p:nvPr/>
        </p:nvCxnSpPr>
        <p:spPr>
          <a:xfrm>
            <a:off x="611560" y="3969060"/>
            <a:ext cx="0" cy="396044"/>
          </a:xfrm>
          <a:prstGeom prst="line">
            <a:avLst/>
          </a:prstGeom>
          <a:ln w="127000" cmpd="tri">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8" name="Subtitle 2"/>
          <p:cNvSpPr txBox="1">
            <a:spLocks/>
          </p:cNvSpPr>
          <p:nvPr/>
        </p:nvSpPr>
        <p:spPr>
          <a:xfrm>
            <a:off x="4572001" y="4252125"/>
            <a:ext cx="4571999" cy="720080"/>
          </a:xfrm>
          <a:prstGeom prst="rect">
            <a:avLst/>
          </a:prstGeom>
          <a:solidFill>
            <a:srgbClr val="92D050"/>
          </a:solidFill>
          <a:ln>
            <a:solidFill>
              <a:schemeClr val="bg1"/>
            </a:solidFill>
            <a:prstDash val="dash"/>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1800" b="1" dirty="0" smtClean="0">
                <a:solidFill>
                  <a:schemeClr val="bg1"/>
                </a:solidFill>
              </a:rPr>
              <a:t>How we maximise our primary school sports funding</a:t>
            </a:r>
          </a:p>
        </p:txBody>
      </p:sp>
      <p:sp>
        <p:nvSpPr>
          <p:cNvPr id="19" name="Subtitle 2"/>
          <p:cNvSpPr txBox="1">
            <a:spLocks/>
          </p:cNvSpPr>
          <p:nvPr/>
        </p:nvSpPr>
        <p:spPr>
          <a:xfrm>
            <a:off x="4572001" y="4972771"/>
            <a:ext cx="4571999" cy="638781"/>
          </a:xfrm>
          <a:prstGeom prst="rect">
            <a:avLst/>
          </a:prstGeom>
          <a:solidFill>
            <a:srgbClr val="92D050"/>
          </a:solidFill>
          <a:ln>
            <a:solidFill>
              <a:schemeClr val="bg1"/>
            </a:solidFill>
            <a:prstDash val="dash"/>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1800" b="1" dirty="0" smtClean="0">
                <a:solidFill>
                  <a:schemeClr val="bg1"/>
                </a:solidFill>
              </a:rPr>
              <a:t>Case Study: The impact of Sport at West Heath  </a:t>
            </a:r>
          </a:p>
        </p:txBody>
      </p:sp>
      <p:sp>
        <p:nvSpPr>
          <p:cNvPr id="20" name="Subtitle 2"/>
          <p:cNvSpPr txBox="1">
            <a:spLocks/>
          </p:cNvSpPr>
          <p:nvPr/>
        </p:nvSpPr>
        <p:spPr>
          <a:xfrm>
            <a:off x="4572001" y="5611552"/>
            <a:ext cx="4571999" cy="636916"/>
          </a:xfrm>
          <a:prstGeom prst="rect">
            <a:avLst/>
          </a:prstGeom>
          <a:solidFill>
            <a:srgbClr val="92D050"/>
          </a:solidFill>
          <a:ln>
            <a:solidFill>
              <a:schemeClr val="bg1"/>
            </a:solidFill>
            <a:prstDash val="dash"/>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1800" b="1" dirty="0" smtClean="0">
                <a:solidFill>
                  <a:schemeClr val="bg1"/>
                </a:solidFill>
              </a:rPr>
              <a:t>Effective deployment of coaches in schools </a:t>
            </a:r>
            <a:endParaRPr lang="en-GB" sz="1600" b="1" dirty="0" smtClean="0">
              <a:solidFill>
                <a:schemeClr val="bg1"/>
              </a:solidFill>
            </a:endParaRPr>
          </a:p>
        </p:txBody>
      </p:sp>
      <p:sp>
        <p:nvSpPr>
          <p:cNvPr id="22" name="Subtitle 2"/>
          <p:cNvSpPr txBox="1">
            <a:spLocks/>
          </p:cNvSpPr>
          <p:nvPr/>
        </p:nvSpPr>
        <p:spPr>
          <a:xfrm>
            <a:off x="-8502" y="1"/>
            <a:ext cx="4580502" cy="136242"/>
          </a:xfrm>
          <a:prstGeom prst="rect">
            <a:avLst/>
          </a:prstGeom>
          <a:solidFill>
            <a:schemeClr val="accent3"/>
          </a:solidFill>
          <a:ln>
            <a:solidFill>
              <a:schemeClr val="accent3"/>
            </a:solidFill>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23" name="Subtitle 2"/>
          <p:cNvSpPr txBox="1">
            <a:spLocks/>
          </p:cNvSpPr>
          <p:nvPr/>
        </p:nvSpPr>
        <p:spPr>
          <a:xfrm>
            <a:off x="0" y="595550"/>
            <a:ext cx="4572000" cy="136242"/>
          </a:xfrm>
          <a:prstGeom prst="rect">
            <a:avLst/>
          </a:prstGeom>
          <a:solidFill>
            <a:schemeClr val="accent3"/>
          </a:solidFill>
          <a:ln>
            <a:solidFill>
              <a:schemeClr val="accent3"/>
            </a:solidFill>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24" name="Subtitle 2"/>
          <p:cNvSpPr txBox="1">
            <a:spLocks/>
          </p:cNvSpPr>
          <p:nvPr/>
        </p:nvSpPr>
        <p:spPr>
          <a:xfrm>
            <a:off x="4572001" y="6248468"/>
            <a:ext cx="4568154" cy="609532"/>
          </a:xfrm>
          <a:prstGeom prst="rect">
            <a:avLst/>
          </a:prstGeom>
          <a:solidFill>
            <a:srgbClr val="92D050"/>
          </a:solidFill>
          <a:ln>
            <a:solidFill>
              <a:schemeClr val="bg1"/>
            </a:solidFill>
            <a:prstDash val="dash"/>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1800" b="1" dirty="0" smtClean="0">
                <a:solidFill>
                  <a:schemeClr val="bg1"/>
                </a:solidFill>
              </a:rPr>
              <a:t>Future plans moving forward</a:t>
            </a:r>
            <a:endParaRPr lang="en-GB" sz="1600" b="1" dirty="0" smtClean="0">
              <a:solidFill>
                <a:schemeClr val="bg1"/>
              </a:solidFill>
            </a:endParaRPr>
          </a:p>
        </p:txBody>
      </p:sp>
      <p:sp>
        <p:nvSpPr>
          <p:cNvPr id="26" name="Subtitle 2"/>
          <p:cNvSpPr txBox="1">
            <a:spLocks/>
          </p:cNvSpPr>
          <p:nvPr/>
        </p:nvSpPr>
        <p:spPr>
          <a:xfrm>
            <a:off x="4572000" y="3481761"/>
            <a:ext cx="4571999" cy="68121"/>
          </a:xfrm>
          <a:prstGeom prst="rect">
            <a:avLst/>
          </a:prstGeom>
          <a:solidFill>
            <a:schemeClr val="accent3"/>
          </a:solidFill>
          <a:ln>
            <a:solidFill>
              <a:schemeClr val="accent3"/>
            </a:solidFill>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27" name="Subtitle 2"/>
          <p:cNvSpPr txBox="1">
            <a:spLocks/>
          </p:cNvSpPr>
          <p:nvPr/>
        </p:nvSpPr>
        <p:spPr>
          <a:xfrm>
            <a:off x="4572000" y="3048395"/>
            <a:ext cx="4571999" cy="68121"/>
          </a:xfrm>
          <a:prstGeom prst="rect">
            <a:avLst/>
          </a:prstGeom>
          <a:solidFill>
            <a:schemeClr val="accent3"/>
          </a:solidFill>
          <a:ln>
            <a:solidFill>
              <a:schemeClr val="accent3"/>
            </a:solidFill>
            <a:prstDash val="dash"/>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cxnSp>
        <p:nvCxnSpPr>
          <p:cNvPr id="28" name="Straight Connector 27"/>
          <p:cNvCxnSpPr>
            <a:stCxn id="26" idx="1"/>
          </p:cNvCxnSpPr>
          <p:nvPr/>
        </p:nvCxnSpPr>
        <p:spPr>
          <a:xfrm flipV="1">
            <a:off x="4572000" y="62050"/>
            <a:ext cx="9486" cy="345377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9138268" y="3048395"/>
            <a:ext cx="5732" cy="5014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Subtitle 2"/>
          <p:cNvSpPr txBox="1">
            <a:spLocks/>
          </p:cNvSpPr>
          <p:nvPr/>
        </p:nvSpPr>
        <p:spPr>
          <a:xfrm>
            <a:off x="1273637" y="6003279"/>
            <a:ext cx="2016224" cy="802405"/>
          </a:xfrm>
          <a:prstGeom prst="rect">
            <a:avLst/>
          </a:prstGeom>
          <a:noFill/>
          <a:ln>
            <a:no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GB" sz="1400" b="1" dirty="0" smtClean="0">
                <a:solidFill>
                  <a:schemeClr val="tx1">
                    <a:lumMod val="95000"/>
                    <a:lumOff val="5000"/>
                  </a:schemeClr>
                </a:solidFill>
              </a:rPr>
              <a:t>Adam Hooper </a:t>
            </a:r>
          </a:p>
          <a:p>
            <a:pPr algn="r"/>
            <a:r>
              <a:rPr lang="en-GB" sz="1200" dirty="0" smtClean="0">
                <a:solidFill>
                  <a:schemeClr val="tx1">
                    <a:lumMod val="95000"/>
                    <a:lumOff val="5000"/>
                  </a:schemeClr>
                </a:solidFill>
              </a:rPr>
              <a:t>GetSports-Active Ltd </a:t>
            </a:r>
          </a:p>
          <a:p>
            <a:pPr algn="r"/>
            <a:r>
              <a:rPr lang="en-GB" sz="1200" dirty="0" smtClean="0">
                <a:solidFill>
                  <a:schemeClr val="tx1">
                    <a:lumMod val="95000"/>
                    <a:lumOff val="5000"/>
                  </a:schemeClr>
                </a:solidFill>
              </a:rPr>
              <a:t>West Heath Primary School</a:t>
            </a:r>
            <a:endParaRPr lang="en-GB" sz="1200" dirty="0">
              <a:solidFill>
                <a:schemeClr val="tx1">
                  <a:lumMod val="95000"/>
                  <a:lumOff val="5000"/>
                </a:schemeClr>
              </a:solidFill>
            </a:endParaRPr>
          </a:p>
        </p:txBody>
      </p:sp>
      <p:sp>
        <p:nvSpPr>
          <p:cNvPr id="35" name="TextBox 34"/>
          <p:cNvSpPr txBox="1"/>
          <p:nvPr/>
        </p:nvSpPr>
        <p:spPr>
          <a:xfrm>
            <a:off x="107504" y="754826"/>
            <a:ext cx="4392488" cy="5293757"/>
          </a:xfrm>
          <a:prstGeom prst="rect">
            <a:avLst/>
          </a:prstGeom>
          <a:noFill/>
        </p:spPr>
        <p:txBody>
          <a:bodyPr wrap="square" rtlCol="0">
            <a:spAutoFit/>
          </a:bodyPr>
          <a:lstStyle/>
          <a:p>
            <a:pPr algn="just"/>
            <a:r>
              <a:rPr lang="en-GB" sz="1400" dirty="0" smtClean="0"/>
              <a:t>Sport has no boundaries.  It transcends ethnicity, age, gender and ability.  Sport is for all.  At West Heath we inspire our pupils to be the best they can be, their dreams and aspirations have no boundaries.  With hard work and determination they can achieve whatever they set their minds and hearts too.  We have used sport as a </a:t>
            </a:r>
            <a:r>
              <a:rPr lang="en-GB" sz="1400" dirty="0"/>
              <a:t>v</a:t>
            </a:r>
            <a:r>
              <a:rPr lang="en-GB" sz="1400" dirty="0" smtClean="0"/>
              <a:t>ehicle for change.  </a:t>
            </a:r>
          </a:p>
          <a:p>
            <a:pPr marL="285750" indent="-285750" algn="just">
              <a:buFontTx/>
              <a:buChar char="-"/>
            </a:pPr>
            <a:r>
              <a:rPr lang="en-GB" sz="1400" dirty="0" smtClean="0"/>
              <a:t>Sport has changed our pupils’ mind-set, creating a ‘can do’ attitude.  </a:t>
            </a:r>
          </a:p>
          <a:p>
            <a:pPr marL="285750" indent="-285750" algn="just">
              <a:buFontTx/>
              <a:buChar char="-"/>
            </a:pPr>
            <a:r>
              <a:rPr lang="en-GB" sz="1400" dirty="0" smtClean="0"/>
              <a:t>Sport has instilled key values, creating sociable, honest, understanding pupils’.  </a:t>
            </a:r>
          </a:p>
          <a:p>
            <a:pPr marL="285750" indent="-285750" algn="just">
              <a:buFontTx/>
              <a:buChar char="-"/>
            </a:pPr>
            <a:r>
              <a:rPr lang="en-GB" sz="1400" dirty="0" smtClean="0"/>
              <a:t>Sport has raised levels of attainment in physical education and cross curricular as pupils’ are given the opportunity to practically apply the concepts they are learning in the classroom.</a:t>
            </a:r>
          </a:p>
          <a:p>
            <a:pPr marL="285750" indent="-285750" algn="just">
              <a:buFontTx/>
              <a:buChar char="-"/>
            </a:pPr>
            <a:r>
              <a:rPr lang="en-GB" sz="1400" dirty="0" smtClean="0"/>
              <a:t>Sport has improved behaviour. Pupils strive to achieve to be given the opportunity to represent our school.</a:t>
            </a:r>
          </a:p>
          <a:p>
            <a:pPr algn="just"/>
            <a:endParaRPr lang="en-GB" sz="200" dirty="0" smtClean="0"/>
          </a:p>
          <a:p>
            <a:pPr algn="just"/>
            <a:r>
              <a:rPr lang="en-GB" sz="1400" dirty="0" smtClean="0"/>
              <a:t>West Heath Primary School was a failing school.  18 months ago we were in special measure.  We are now a good school with outstanding sport provision.  Sport is a major contributing factor  to the turn around </a:t>
            </a:r>
          </a:p>
          <a:p>
            <a:pPr algn="just"/>
            <a:r>
              <a:rPr lang="en-GB" sz="1400" dirty="0" smtClean="0"/>
              <a:t>and the success of our school.   This is how </a:t>
            </a:r>
          </a:p>
          <a:p>
            <a:pPr algn="just"/>
            <a:r>
              <a:rPr lang="en-GB" sz="1400" dirty="0" smtClean="0"/>
              <a:t>we maximise our primary school sports </a:t>
            </a:r>
          </a:p>
          <a:p>
            <a:pPr algn="just"/>
            <a:r>
              <a:rPr lang="en-GB" sz="1400" dirty="0" smtClean="0"/>
              <a:t>funding .</a:t>
            </a:r>
          </a:p>
        </p:txBody>
      </p:sp>
      <p:sp>
        <p:nvSpPr>
          <p:cNvPr id="17" name="Subtitle 2"/>
          <p:cNvSpPr txBox="1">
            <a:spLocks/>
          </p:cNvSpPr>
          <p:nvPr/>
        </p:nvSpPr>
        <p:spPr>
          <a:xfrm>
            <a:off x="4572001" y="3532045"/>
            <a:ext cx="4571999" cy="720080"/>
          </a:xfrm>
          <a:prstGeom prst="rect">
            <a:avLst/>
          </a:prstGeom>
          <a:solidFill>
            <a:srgbClr val="92D050"/>
          </a:solidFill>
          <a:ln>
            <a:solidFill>
              <a:schemeClr val="bg1"/>
            </a:solidFill>
            <a:prstDash val="dash"/>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1800" b="1" dirty="0" smtClean="0">
                <a:solidFill>
                  <a:schemeClr val="bg1"/>
                </a:solidFill>
              </a:rPr>
              <a:t>Background to West Heath Primary School</a:t>
            </a:r>
          </a:p>
        </p:txBody>
      </p:sp>
      <p:cxnSp>
        <p:nvCxnSpPr>
          <p:cNvPr id="25" name="Straight Connector 24"/>
          <p:cNvCxnSpPr/>
          <p:nvPr/>
        </p:nvCxnSpPr>
        <p:spPr>
          <a:xfrm>
            <a:off x="629888" y="1"/>
            <a:ext cx="0" cy="754825"/>
          </a:xfrm>
          <a:prstGeom prst="line">
            <a:avLst/>
          </a:prstGeom>
          <a:ln w="127000" cmpd="tri">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681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 y="175828"/>
            <a:ext cx="5792153" cy="1412776"/>
          </a:xfrm>
          <a:prstGeom prst="rect">
            <a:avLst/>
          </a:prstGeom>
          <a:solidFill>
            <a:srgbClr val="FFCC99"/>
          </a:solidFill>
          <a:ln>
            <a:solidFill>
              <a:srgbClr val="FFCC99"/>
            </a:solidFill>
          </a:ln>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smtClean="0">
                <a:solidFill>
                  <a:schemeClr val="bg1"/>
                </a:solidFill>
              </a:rPr>
              <a:t>Background to West Heath Primary School</a:t>
            </a:r>
            <a:endParaRPr lang="en-GB" dirty="0">
              <a:solidFill>
                <a:schemeClr val="bg1"/>
              </a:solidFill>
            </a:endParaRPr>
          </a:p>
        </p:txBody>
      </p:sp>
      <p:sp>
        <p:nvSpPr>
          <p:cNvPr id="6" name="Subtitle 2"/>
          <p:cNvSpPr txBox="1">
            <a:spLocks/>
          </p:cNvSpPr>
          <p:nvPr/>
        </p:nvSpPr>
        <p:spPr>
          <a:xfrm>
            <a:off x="-1" y="0"/>
            <a:ext cx="5792153" cy="175828"/>
          </a:xfrm>
          <a:prstGeom prst="rect">
            <a:avLst/>
          </a:prstGeom>
          <a:solidFill>
            <a:srgbClr val="FFCC66"/>
          </a:solidFill>
          <a:ln>
            <a:solidFill>
              <a:srgbClr val="FFCC66"/>
            </a:solidFill>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7" name="Subtitle 2"/>
          <p:cNvSpPr txBox="1">
            <a:spLocks/>
          </p:cNvSpPr>
          <p:nvPr/>
        </p:nvSpPr>
        <p:spPr>
          <a:xfrm>
            <a:off x="-1" y="1596244"/>
            <a:ext cx="1224136" cy="320588"/>
          </a:xfrm>
          <a:prstGeom prst="rect">
            <a:avLst/>
          </a:prstGeom>
          <a:solidFill>
            <a:srgbClr val="FFCC66"/>
          </a:solidFill>
          <a:ln>
            <a:solidFill>
              <a:srgbClr val="FFCC66"/>
            </a:solid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200" dirty="0" smtClean="0">
                <a:solidFill>
                  <a:schemeClr val="bg1"/>
                </a:solidFill>
              </a:rPr>
              <a:t>October  2015</a:t>
            </a:r>
            <a:endParaRPr lang="en-GB" sz="1200" dirty="0">
              <a:solidFill>
                <a:schemeClr val="bg1"/>
              </a:solidFill>
            </a:endParaRPr>
          </a:p>
        </p:txBody>
      </p:sp>
      <p:sp>
        <p:nvSpPr>
          <p:cNvPr id="9" name="Subtitle 2"/>
          <p:cNvSpPr txBox="1">
            <a:spLocks/>
          </p:cNvSpPr>
          <p:nvPr/>
        </p:nvSpPr>
        <p:spPr>
          <a:xfrm>
            <a:off x="3347864" y="5877272"/>
            <a:ext cx="5779012" cy="684326"/>
          </a:xfrm>
          <a:prstGeom prst="rect">
            <a:avLst/>
          </a:prstGeom>
          <a:solidFill>
            <a:srgbClr val="FFCC66"/>
          </a:solidFill>
          <a:ln>
            <a:solidFill>
              <a:srgbClr val="FFCC66"/>
            </a:solid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200" dirty="0" smtClean="0">
                <a:solidFill>
                  <a:schemeClr val="bg1"/>
                </a:solidFill>
              </a:rPr>
              <a:t>	</a:t>
            </a:r>
            <a:r>
              <a:rPr lang="en-GB" sz="1400" dirty="0" smtClean="0">
                <a:solidFill>
                  <a:schemeClr val="bg1"/>
                </a:solidFill>
              </a:rPr>
              <a:t>Pupils that want to come to school and want to learn are key to 	raising </a:t>
            </a:r>
            <a:r>
              <a:rPr lang="en-GB" sz="1400" dirty="0">
                <a:solidFill>
                  <a:schemeClr val="bg1"/>
                </a:solidFill>
              </a:rPr>
              <a:t> </a:t>
            </a:r>
            <a:r>
              <a:rPr lang="en-GB" sz="1400" dirty="0" smtClean="0">
                <a:solidFill>
                  <a:schemeClr val="bg1"/>
                </a:solidFill>
              </a:rPr>
              <a:t>standards.  Sport gives them that incentive and instils </a:t>
            </a:r>
            <a:r>
              <a:rPr lang="en-GB" sz="1400" dirty="0">
                <a:solidFill>
                  <a:schemeClr val="bg1"/>
                </a:solidFill>
              </a:rPr>
              <a:t> </a:t>
            </a:r>
            <a:r>
              <a:rPr lang="en-GB" sz="1400" dirty="0" smtClean="0">
                <a:solidFill>
                  <a:schemeClr val="bg1"/>
                </a:solidFill>
              </a:rPr>
              <a:t>	life long values </a:t>
            </a:r>
            <a:r>
              <a:rPr lang="en-GB" sz="1200" dirty="0" smtClean="0">
                <a:solidFill>
                  <a:schemeClr val="bg1"/>
                </a:solidFill>
              </a:rPr>
              <a:t>.</a:t>
            </a:r>
            <a:endParaRPr lang="en-GB" sz="1200" dirty="0">
              <a:solidFill>
                <a:schemeClr val="bg1"/>
              </a:solidFill>
            </a:endParaRPr>
          </a:p>
        </p:txBody>
      </p:sp>
      <p:sp>
        <p:nvSpPr>
          <p:cNvPr id="13" name="Subtitle 2"/>
          <p:cNvSpPr txBox="1">
            <a:spLocks/>
          </p:cNvSpPr>
          <p:nvPr/>
        </p:nvSpPr>
        <p:spPr>
          <a:xfrm>
            <a:off x="1259632" y="5866986"/>
            <a:ext cx="2016224" cy="802405"/>
          </a:xfrm>
          <a:prstGeom prst="rect">
            <a:avLst/>
          </a:prstGeom>
          <a:noFill/>
          <a:ln>
            <a:no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400" b="1" dirty="0" smtClean="0">
                <a:solidFill>
                  <a:schemeClr val="tx1">
                    <a:lumMod val="95000"/>
                    <a:lumOff val="5000"/>
                  </a:schemeClr>
                </a:solidFill>
              </a:rPr>
              <a:t>Michelle Hooper </a:t>
            </a:r>
          </a:p>
          <a:p>
            <a:pPr algn="l"/>
            <a:r>
              <a:rPr lang="en-GB" sz="1200" dirty="0" smtClean="0">
                <a:solidFill>
                  <a:schemeClr val="tx1">
                    <a:lumMod val="95000"/>
                    <a:lumOff val="5000"/>
                  </a:schemeClr>
                </a:solidFill>
              </a:rPr>
              <a:t>Head Teacher </a:t>
            </a:r>
          </a:p>
          <a:p>
            <a:pPr algn="l"/>
            <a:r>
              <a:rPr lang="en-GB" sz="1200" dirty="0" smtClean="0">
                <a:solidFill>
                  <a:schemeClr val="tx1">
                    <a:lumMod val="95000"/>
                    <a:lumOff val="5000"/>
                  </a:schemeClr>
                </a:solidFill>
              </a:rPr>
              <a:t>West Heath Primary School</a:t>
            </a:r>
            <a:endParaRPr lang="en-GB" sz="1200" dirty="0">
              <a:solidFill>
                <a:schemeClr val="tx1">
                  <a:lumMod val="95000"/>
                  <a:lumOff val="5000"/>
                </a:schemeClr>
              </a:solidFill>
            </a:endParaRPr>
          </a:p>
        </p:txBody>
      </p:sp>
      <p:cxnSp>
        <p:nvCxnSpPr>
          <p:cNvPr id="14" name="Straight Connector 13"/>
          <p:cNvCxnSpPr/>
          <p:nvPr/>
        </p:nvCxnSpPr>
        <p:spPr>
          <a:xfrm>
            <a:off x="4139952" y="5877272"/>
            <a:ext cx="0" cy="684326"/>
          </a:xfrm>
          <a:prstGeom prst="line">
            <a:avLst/>
          </a:prstGeom>
          <a:ln w="127000" cmpd="tri">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170" name="Picture 2" descr="http://www.westheathprimary.bham.sch.uk/images/staff/governors/008a.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77" y="4954065"/>
            <a:ext cx="972258" cy="16204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22020" y="1628800"/>
            <a:ext cx="7542468" cy="2862322"/>
          </a:xfrm>
          <a:prstGeom prst="rect">
            <a:avLst/>
          </a:prstGeom>
          <a:noFill/>
        </p:spPr>
        <p:txBody>
          <a:bodyPr wrap="square" rtlCol="0">
            <a:spAutoFit/>
          </a:bodyPr>
          <a:lstStyle/>
          <a:p>
            <a:r>
              <a:rPr lang="en-GB" dirty="0" smtClean="0"/>
              <a:t>Sport</a:t>
            </a:r>
          </a:p>
          <a:p>
            <a:endParaRPr lang="en-GB" dirty="0"/>
          </a:p>
          <a:p>
            <a:endParaRPr lang="en-GB" dirty="0"/>
          </a:p>
          <a:p>
            <a:r>
              <a:rPr lang="en-GB" dirty="0"/>
              <a:t> </a:t>
            </a:r>
          </a:p>
          <a:p>
            <a:r>
              <a:rPr lang="en-GB" dirty="0"/>
              <a:t>The school is improving rapidly. The </a:t>
            </a:r>
            <a:r>
              <a:rPr lang="en-GB" dirty="0" smtClean="0"/>
              <a:t>head teacher </a:t>
            </a:r>
            <a:r>
              <a:rPr lang="en-GB" dirty="0"/>
              <a:t>provides an ambitious and well-defined direction for school improvement. She is well supported by senior leaders, an effective staff team and the governing body. Together, they have greatly improved the quality of teaching and pupils’ achievement since the last inspection. </a:t>
            </a:r>
            <a:endParaRPr lang="en-GB" dirty="0" smtClean="0"/>
          </a:p>
          <a:p>
            <a:pPr algn="r"/>
            <a:r>
              <a:rPr lang="en-GB" dirty="0" smtClean="0"/>
              <a:t>	OFSTED 2015</a:t>
            </a:r>
            <a:endParaRPr lang="en-GB" dirty="0"/>
          </a:p>
        </p:txBody>
      </p:sp>
    </p:spTree>
    <p:extLst>
      <p:ext uri="{BB962C8B-B14F-4D97-AF65-F5344CB8AC3E}">
        <p14:creationId xmlns:p14="http://schemas.microsoft.com/office/powerpoint/2010/main" val="1566410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15" t="52464" r="52682" b="16045"/>
          <a:stretch/>
        </p:blipFill>
        <p:spPr bwMode="auto">
          <a:xfrm>
            <a:off x="6974479" y="4116800"/>
            <a:ext cx="2063030" cy="1255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8057" t="17695" r="22133" b="12766"/>
          <a:stretch/>
        </p:blipFill>
        <p:spPr bwMode="auto">
          <a:xfrm>
            <a:off x="3325321" y="0"/>
            <a:ext cx="5818679" cy="3626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ubtitle 2"/>
          <p:cNvSpPr txBox="1">
            <a:spLocks/>
          </p:cNvSpPr>
          <p:nvPr/>
        </p:nvSpPr>
        <p:spPr>
          <a:xfrm>
            <a:off x="-2" y="44624"/>
            <a:ext cx="3347866" cy="144016"/>
          </a:xfrm>
          <a:prstGeom prst="rect">
            <a:avLst/>
          </a:prstGeom>
          <a:solidFill>
            <a:schemeClr val="accent2">
              <a:lumMod val="60000"/>
              <a:lumOff val="40000"/>
            </a:schemeClr>
          </a:solidFill>
          <a:ln>
            <a:noFill/>
            <a:prstDash val="dash"/>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5" name="Subtitle 2"/>
          <p:cNvSpPr txBox="1">
            <a:spLocks/>
          </p:cNvSpPr>
          <p:nvPr/>
        </p:nvSpPr>
        <p:spPr>
          <a:xfrm>
            <a:off x="-1" y="197043"/>
            <a:ext cx="3347865" cy="443526"/>
          </a:xfrm>
          <a:prstGeom prst="rect">
            <a:avLst/>
          </a:prstGeom>
          <a:solidFill>
            <a:schemeClr val="accent2">
              <a:lumMod val="40000"/>
              <a:lumOff val="60000"/>
            </a:schemeClr>
          </a:solidFill>
          <a:ln>
            <a:noFill/>
            <a:prstDash val="dash"/>
          </a:ln>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Introduction</a:t>
            </a:r>
            <a:endParaRPr lang="en-GB" b="1" dirty="0">
              <a:solidFill>
                <a:schemeClr val="bg1"/>
              </a:solidFill>
            </a:endParaRPr>
          </a:p>
        </p:txBody>
      </p:sp>
      <p:sp>
        <p:nvSpPr>
          <p:cNvPr id="11" name="Subtitle 2"/>
          <p:cNvSpPr txBox="1">
            <a:spLocks/>
          </p:cNvSpPr>
          <p:nvPr/>
        </p:nvSpPr>
        <p:spPr>
          <a:xfrm>
            <a:off x="4139951" y="2780928"/>
            <a:ext cx="5004049" cy="648073"/>
          </a:xfrm>
          <a:prstGeom prst="rect">
            <a:avLst/>
          </a:prstGeom>
          <a:solidFill>
            <a:schemeClr val="accent2">
              <a:lumMod val="60000"/>
              <a:lumOff val="40000"/>
            </a:schemeClr>
          </a:solidFill>
          <a:ln>
            <a:noFill/>
            <a:prstDash val="solid"/>
          </a:ln>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a:solidFill>
                  <a:schemeClr val="bg1"/>
                </a:solidFill>
              </a:rPr>
              <a:t>	</a:t>
            </a:r>
            <a:r>
              <a:rPr lang="en-GB" b="1" dirty="0" smtClean="0">
                <a:solidFill>
                  <a:schemeClr val="bg1"/>
                </a:solidFill>
              </a:rPr>
              <a:t>Physical education is classed as a core subject at 	West Heath Primary School, It is one of our 4 key 	curriculum drivers.</a:t>
            </a:r>
            <a:endParaRPr lang="en-GB" b="1" dirty="0">
              <a:solidFill>
                <a:schemeClr val="bg1"/>
              </a:solidFill>
            </a:endParaRPr>
          </a:p>
        </p:txBody>
      </p:sp>
      <p:sp>
        <p:nvSpPr>
          <p:cNvPr id="14" name="Subtitle 2"/>
          <p:cNvSpPr txBox="1">
            <a:spLocks/>
          </p:cNvSpPr>
          <p:nvPr/>
        </p:nvSpPr>
        <p:spPr>
          <a:xfrm>
            <a:off x="3984" y="640569"/>
            <a:ext cx="3347866" cy="144016"/>
          </a:xfrm>
          <a:prstGeom prst="rect">
            <a:avLst/>
          </a:prstGeom>
          <a:solidFill>
            <a:schemeClr val="accent2">
              <a:lumMod val="60000"/>
              <a:lumOff val="40000"/>
            </a:schemeClr>
          </a:solidFill>
          <a:ln>
            <a:noFill/>
            <a:prstDash val="dash"/>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cxnSp>
        <p:nvCxnSpPr>
          <p:cNvPr id="16" name="Straight Connector 15"/>
          <p:cNvCxnSpPr/>
          <p:nvPr/>
        </p:nvCxnSpPr>
        <p:spPr>
          <a:xfrm flipV="1">
            <a:off x="3339363" y="44624"/>
            <a:ext cx="8501" cy="67056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6510" y="3717032"/>
            <a:ext cx="6839746" cy="2908489"/>
          </a:xfrm>
          <a:prstGeom prst="rect">
            <a:avLst/>
          </a:prstGeom>
          <a:noFill/>
        </p:spPr>
        <p:txBody>
          <a:bodyPr wrap="square" rtlCol="0">
            <a:spAutoFit/>
          </a:bodyPr>
          <a:lstStyle/>
          <a:p>
            <a:r>
              <a:rPr lang="en-GB" b="1" dirty="0" smtClean="0"/>
              <a:t>Raising Levels of Attainment</a:t>
            </a:r>
          </a:p>
          <a:p>
            <a:endParaRPr lang="en-GB" sz="500" dirty="0" smtClean="0"/>
          </a:p>
          <a:p>
            <a:r>
              <a:rPr lang="en-GB" sz="1200" dirty="0" smtClean="0"/>
              <a:t>Since </a:t>
            </a:r>
            <a:r>
              <a:rPr lang="en-GB" sz="1200" dirty="0"/>
              <a:t>her appointment the </a:t>
            </a:r>
            <a:r>
              <a:rPr lang="en-GB" sz="1200" dirty="0" smtClean="0"/>
              <a:t>head teacher </a:t>
            </a:r>
            <a:r>
              <a:rPr lang="en-GB" sz="1200" dirty="0"/>
              <a:t>has ensured that sports funding has been used to increase participation in sports’ activities. All pupils in Years 2 to 6 now spend at least one lesson each week with qualified coaches, and other activities are provided for younger pupils. The coaches also offer lunchtime and after-school sports activities. It is too early for leaders to have evaluated the impact on pupils’ health, well-being and performance in physical education. </a:t>
            </a:r>
            <a:r>
              <a:rPr lang="en-GB" sz="1200" dirty="0" smtClean="0"/>
              <a:t> </a:t>
            </a:r>
            <a:r>
              <a:rPr lang="en-GB" sz="1200" b="1" i="1" dirty="0" smtClean="0"/>
              <a:t>OFSTED 2013</a:t>
            </a:r>
          </a:p>
          <a:p>
            <a:endParaRPr lang="en-GB" sz="700" b="1" i="1" dirty="0" smtClean="0"/>
          </a:p>
          <a:p>
            <a:pPr algn="ctr"/>
            <a:endParaRPr lang="en-GB" sz="700" b="1" dirty="0" smtClean="0"/>
          </a:p>
          <a:p>
            <a:pPr algn="ctr"/>
            <a:endParaRPr lang="en-GB" sz="700" b="1" dirty="0" smtClean="0"/>
          </a:p>
          <a:p>
            <a:pPr algn="ctr"/>
            <a:endParaRPr lang="en-GB" sz="700" b="1" dirty="0" smtClean="0"/>
          </a:p>
          <a:p>
            <a:pPr algn="r"/>
            <a:r>
              <a:rPr lang="en-GB" sz="1200" dirty="0"/>
              <a:t>The primary school sports funding is used well, and physical education and sport are strengths of the school. Most pupils take part in physical activity or represent one of the many school teams for boys and girls that include rugby, football, netball, basketball, gymnastics, athletics and cross country. Pupils’ physical skills are improving. As a result, an increasing number of teams and individuals are achieving success in inter-school and district competitions. Regular fitness testing and exercise have resulted in almost all pupils’ levels of fitness improving</a:t>
            </a:r>
            <a:r>
              <a:rPr lang="en-GB" sz="1200" dirty="0" smtClean="0"/>
              <a:t>.  </a:t>
            </a:r>
            <a:r>
              <a:rPr lang="en-GB" sz="1200" b="1" i="1" dirty="0" smtClean="0"/>
              <a:t>OFSTED 2015</a:t>
            </a:r>
            <a:endParaRPr lang="en-GB" dirty="0"/>
          </a:p>
        </p:txBody>
      </p:sp>
      <p:cxnSp>
        <p:nvCxnSpPr>
          <p:cNvPr id="23" name="Straight Connector 22"/>
          <p:cNvCxnSpPr/>
          <p:nvPr/>
        </p:nvCxnSpPr>
        <p:spPr>
          <a:xfrm>
            <a:off x="107504" y="6741368"/>
            <a:ext cx="8964489" cy="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24" name="Right Triangle 23"/>
          <p:cNvSpPr/>
          <p:nvPr/>
        </p:nvSpPr>
        <p:spPr>
          <a:xfrm>
            <a:off x="107504" y="6381328"/>
            <a:ext cx="432048" cy="360040"/>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ubtitle 2"/>
          <p:cNvSpPr txBox="1">
            <a:spLocks/>
          </p:cNvSpPr>
          <p:nvPr/>
        </p:nvSpPr>
        <p:spPr>
          <a:xfrm>
            <a:off x="-4518" y="116632"/>
            <a:ext cx="3347864" cy="589606"/>
          </a:xfrm>
          <a:prstGeom prst="rect">
            <a:avLst/>
          </a:prstGeom>
          <a:solidFill>
            <a:schemeClr val="accent2">
              <a:lumMod val="40000"/>
              <a:lumOff val="60000"/>
            </a:schemeClr>
          </a:solidFill>
          <a:ln>
            <a:solidFill>
              <a:schemeClr val="accent2">
                <a:lumMod val="40000"/>
                <a:lumOff val="6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smtClean="0">
                <a:solidFill>
                  <a:schemeClr val="bg1"/>
                </a:solidFill>
              </a:rPr>
              <a:t>Introduction</a:t>
            </a:r>
            <a:endParaRPr lang="en-GB" dirty="0">
              <a:solidFill>
                <a:schemeClr val="bg1"/>
              </a:solidFill>
            </a:endParaRPr>
          </a:p>
        </p:txBody>
      </p:sp>
      <p:sp>
        <p:nvSpPr>
          <p:cNvPr id="28" name="Subtitle 2"/>
          <p:cNvSpPr txBox="1">
            <a:spLocks/>
          </p:cNvSpPr>
          <p:nvPr/>
        </p:nvSpPr>
        <p:spPr>
          <a:xfrm>
            <a:off x="-8501" y="1"/>
            <a:ext cx="3347864" cy="116632"/>
          </a:xfrm>
          <a:prstGeom prst="rect">
            <a:avLst/>
          </a:prstGeom>
          <a:solidFill>
            <a:schemeClr val="accent2">
              <a:lumMod val="60000"/>
              <a:lumOff val="40000"/>
            </a:schemeClr>
          </a:solidFill>
          <a:ln>
            <a:solidFill>
              <a:schemeClr val="accent2">
                <a:lumMod val="60000"/>
                <a:lumOff val="40000"/>
              </a:schemeClr>
            </a:solidFill>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29" name="Subtitle 2"/>
          <p:cNvSpPr txBox="1">
            <a:spLocks/>
          </p:cNvSpPr>
          <p:nvPr/>
        </p:nvSpPr>
        <p:spPr>
          <a:xfrm>
            <a:off x="-8502" y="692696"/>
            <a:ext cx="3347864" cy="151220"/>
          </a:xfrm>
          <a:prstGeom prst="rect">
            <a:avLst/>
          </a:prstGeom>
          <a:solidFill>
            <a:schemeClr val="accent2">
              <a:lumMod val="60000"/>
              <a:lumOff val="40000"/>
            </a:schemeClr>
          </a:solidFill>
          <a:ln>
            <a:solidFill>
              <a:schemeClr val="accent2">
                <a:lumMod val="60000"/>
                <a:lumOff val="40000"/>
              </a:schemeClr>
            </a:solidFill>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30" name="Subtitle 2"/>
          <p:cNvSpPr txBox="1">
            <a:spLocks/>
          </p:cNvSpPr>
          <p:nvPr/>
        </p:nvSpPr>
        <p:spPr>
          <a:xfrm>
            <a:off x="0" y="836712"/>
            <a:ext cx="3347864" cy="774251"/>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 </a:t>
            </a:r>
            <a:r>
              <a:rPr lang="en-GB" sz="2000" b="1" dirty="0" smtClean="0">
                <a:solidFill>
                  <a:schemeClr val="bg1"/>
                </a:solidFill>
              </a:rPr>
              <a:t>Raising Levels of Attainment</a:t>
            </a:r>
          </a:p>
        </p:txBody>
      </p:sp>
      <p:sp>
        <p:nvSpPr>
          <p:cNvPr id="31" name="Subtitle 2"/>
          <p:cNvSpPr txBox="1">
            <a:spLocks/>
          </p:cNvSpPr>
          <p:nvPr/>
        </p:nvSpPr>
        <p:spPr>
          <a:xfrm>
            <a:off x="0" y="1556792"/>
            <a:ext cx="3347864" cy="720080"/>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a:solidFill>
                  <a:schemeClr val="bg1"/>
                </a:solidFill>
              </a:rPr>
              <a:t>	</a:t>
            </a:r>
            <a:r>
              <a:rPr lang="en-GB" sz="1400" b="1" dirty="0" smtClean="0">
                <a:solidFill>
                  <a:schemeClr val="bg1"/>
                </a:solidFill>
              </a:rPr>
              <a:t>Values Education</a:t>
            </a:r>
            <a:endParaRPr lang="en-GB" sz="1800" b="1" dirty="0" smtClean="0">
              <a:solidFill>
                <a:schemeClr val="bg1"/>
              </a:solidFill>
            </a:endParaRPr>
          </a:p>
        </p:txBody>
      </p:sp>
      <p:sp>
        <p:nvSpPr>
          <p:cNvPr id="32" name="Subtitle 2"/>
          <p:cNvSpPr txBox="1">
            <a:spLocks/>
          </p:cNvSpPr>
          <p:nvPr/>
        </p:nvSpPr>
        <p:spPr>
          <a:xfrm>
            <a:off x="0" y="2276872"/>
            <a:ext cx="3347864" cy="720080"/>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	</a:t>
            </a:r>
            <a:r>
              <a:rPr lang="en-GB" sz="1400" b="1" dirty="0" smtClean="0">
                <a:solidFill>
                  <a:schemeClr val="bg1"/>
                </a:solidFill>
              </a:rPr>
              <a:t>Competition</a:t>
            </a:r>
            <a:endParaRPr lang="en-GB" sz="3400" b="1" dirty="0" smtClean="0">
              <a:solidFill>
                <a:schemeClr val="bg1"/>
              </a:solidFill>
            </a:endParaRPr>
          </a:p>
        </p:txBody>
      </p:sp>
      <p:cxnSp>
        <p:nvCxnSpPr>
          <p:cNvPr id="3" name="Straight Connector 2"/>
          <p:cNvCxnSpPr/>
          <p:nvPr/>
        </p:nvCxnSpPr>
        <p:spPr>
          <a:xfrm>
            <a:off x="4932039" y="2780927"/>
            <a:ext cx="0" cy="648073"/>
          </a:xfrm>
          <a:prstGeom prst="line">
            <a:avLst/>
          </a:prstGeom>
          <a:ln w="127000" cmpd="tri">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1" name="Subtitle 2"/>
          <p:cNvSpPr txBox="1">
            <a:spLocks/>
          </p:cNvSpPr>
          <p:nvPr/>
        </p:nvSpPr>
        <p:spPr>
          <a:xfrm>
            <a:off x="-4518" y="116632"/>
            <a:ext cx="4072462" cy="589606"/>
          </a:xfrm>
          <a:prstGeom prst="rect">
            <a:avLst/>
          </a:prstGeom>
          <a:solidFill>
            <a:schemeClr val="accent2">
              <a:lumMod val="40000"/>
              <a:lumOff val="60000"/>
            </a:schemeClr>
          </a:solidFill>
          <a:ln>
            <a:solidFill>
              <a:schemeClr val="accent2">
                <a:lumMod val="40000"/>
                <a:lumOff val="60000"/>
              </a:schemeClr>
            </a:solidFill>
          </a:ln>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smtClean="0">
                <a:solidFill>
                  <a:schemeClr val="bg1"/>
                </a:solidFill>
              </a:rPr>
              <a:t>How we maximise our primary school sports funding</a:t>
            </a:r>
            <a:endParaRPr lang="en-GB" dirty="0">
              <a:solidFill>
                <a:schemeClr val="bg1"/>
              </a:solidFill>
            </a:endParaRPr>
          </a:p>
        </p:txBody>
      </p:sp>
      <p:sp>
        <p:nvSpPr>
          <p:cNvPr id="22" name="Subtitle 2"/>
          <p:cNvSpPr txBox="1">
            <a:spLocks/>
          </p:cNvSpPr>
          <p:nvPr/>
        </p:nvSpPr>
        <p:spPr>
          <a:xfrm>
            <a:off x="-8502" y="1"/>
            <a:ext cx="4076445" cy="116632"/>
          </a:xfrm>
          <a:prstGeom prst="rect">
            <a:avLst/>
          </a:prstGeom>
          <a:solidFill>
            <a:schemeClr val="accent2">
              <a:lumMod val="60000"/>
              <a:lumOff val="40000"/>
            </a:schemeClr>
          </a:solidFill>
          <a:ln>
            <a:solidFill>
              <a:schemeClr val="accent2">
                <a:lumMod val="60000"/>
                <a:lumOff val="40000"/>
              </a:schemeClr>
            </a:solidFill>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26" name="Subtitle 2"/>
          <p:cNvSpPr txBox="1">
            <a:spLocks/>
          </p:cNvSpPr>
          <p:nvPr/>
        </p:nvSpPr>
        <p:spPr>
          <a:xfrm>
            <a:off x="-8502" y="692696"/>
            <a:ext cx="4076446" cy="144016"/>
          </a:xfrm>
          <a:prstGeom prst="rect">
            <a:avLst/>
          </a:prstGeom>
          <a:solidFill>
            <a:schemeClr val="accent2">
              <a:lumMod val="60000"/>
              <a:lumOff val="40000"/>
            </a:schemeClr>
          </a:solidFill>
          <a:ln>
            <a:solidFill>
              <a:schemeClr val="accent2">
                <a:lumMod val="60000"/>
                <a:lumOff val="40000"/>
              </a:schemeClr>
            </a:solidFill>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46" name="Subtitle 2"/>
          <p:cNvSpPr txBox="1">
            <a:spLocks/>
          </p:cNvSpPr>
          <p:nvPr/>
        </p:nvSpPr>
        <p:spPr>
          <a:xfrm>
            <a:off x="19740" y="3501008"/>
            <a:ext cx="9140016" cy="144016"/>
          </a:xfrm>
          <a:prstGeom prst="rect">
            <a:avLst/>
          </a:prstGeom>
          <a:solidFill>
            <a:schemeClr val="accent2">
              <a:lumMod val="60000"/>
              <a:lumOff val="40000"/>
            </a:schemeClr>
          </a:solidFill>
          <a:ln>
            <a:noFill/>
            <a:prstDash val="dash"/>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cxnSp>
        <p:nvCxnSpPr>
          <p:cNvPr id="47" name="Straight Connector 46"/>
          <p:cNvCxnSpPr/>
          <p:nvPr/>
        </p:nvCxnSpPr>
        <p:spPr>
          <a:xfrm>
            <a:off x="89755" y="4077072"/>
            <a:ext cx="8964489" cy="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48" name="Right Triangle 47"/>
          <p:cNvSpPr/>
          <p:nvPr/>
        </p:nvSpPr>
        <p:spPr>
          <a:xfrm rot="10800000">
            <a:off x="8676456" y="4088540"/>
            <a:ext cx="432048" cy="360040"/>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Subtitle 2"/>
          <p:cNvSpPr txBox="1">
            <a:spLocks/>
          </p:cNvSpPr>
          <p:nvPr/>
        </p:nvSpPr>
        <p:spPr>
          <a:xfrm>
            <a:off x="0" y="836712"/>
            <a:ext cx="3347864" cy="387125"/>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a:solidFill>
                  <a:schemeClr val="bg1"/>
                </a:solidFill>
              </a:rPr>
              <a:t>	</a:t>
            </a:r>
            <a:r>
              <a:rPr lang="en-GB" sz="2000" b="1" dirty="0" smtClean="0">
                <a:solidFill>
                  <a:schemeClr val="bg1"/>
                </a:solidFill>
              </a:rPr>
              <a:t>Raising Levels of Attainment</a:t>
            </a:r>
          </a:p>
        </p:txBody>
      </p:sp>
      <p:sp>
        <p:nvSpPr>
          <p:cNvPr id="50" name="Subtitle 2"/>
          <p:cNvSpPr txBox="1">
            <a:spLocks/>
          </p:cNvSpPr>
          <p:nvPr/>
        </p:nvSpPr>
        <p:spPr>
          <a:xfrm>
            <a:off x="0" y="1223837"/>
            <a:ext cx="3347864" cy="387125"/>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a:solidFill>
                  <a:schemeClr val="bg1"/>
                </a:solidFill>
              </a:rPr>
              <a:t>	</a:t>
            </a:r>
            <a:r>
              <a:rPr lang="en-GB" sz="2000" b="1" dirty="0" smtClean="0">
                <a:solidFill>
                  <a:schemeClr val="bg1"/>
                </a:solidFill>
              </a:rPr>
              <a:t>Values Education</a:t>
            </a:r>
            <a:endParaRPr lang="en-GB" sz="1300" b="1" dirty="0" smtClean="0">
              <a:solidFill>
                <a:schemeClr val="bg1"/>
              </a:solidFill>
            </a:endParaRPr>
          </a:p>
        </p:txBody>
      </p:sp>
      <p:sp>
        <p:nvSpPr>
          <p:cNvPr id="51" name="Subtitle 2"/>
          <p:cNvSpPr txBox="1">
            <a:spLocks/>
          </p:cNvSpPr>
          <p:nvPr/>
        </p:nvSpPr>
        <p:spPr>
          <a:xfrm>
            <a:off x="0" y="1611049"/>
            <a:ext cx="3347864" cy="387125"/>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	</a:t>
            </a:r>
            <a:r>
              <a:rPr lang="en-GB" sz="2000" b="1" dirty="0" smtClean="0">
                <a:solidFill>
                  <a:schemeClr val="bg1"/>
                </a:solidFill>
              </a:rPr>
              <a:t>Competition</a:t>
            </a:r>
            <a:endParaRPr lang="en-GB" sz="1300" b="1" dirty="0" smtClean="0">
              <a:solidFill>
                <a:schemeClr val="bg1"/>
              </a:solidFill>
            </a:endParaRPr>
          </a:p>
        </p:txBody>
      </p:sp>
      <p:sp>
        <p:nvSpPr>
          <p:cNvPr id="52" name="Subtitle 2"/>
          <p:cNvSpPr txBox="1">
            <a:spLocks/>
          </p:cNvSpPr>
          <p:nvPr/>
        </p:nvSpPr>
        <p:spPr>
          <a:xfrm>
            <a:off x="0" y="1998174"/>
            <a:ext cx="3347864" cy="387125"/>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	</a:t>
            </a:r>
            <a:r>
              <a:rPr lang="en-GB" sz="2000" b="1" dirty="0" smtClean="0">
                <a:solidFill>
                  <a:schemeClr val="bg1"/>
                </a:solidFill>
              </a:rPr>
              <a:t>Whole School Improvement</a:t>
            </a:r>
            <a:endParaRPr lang="en-GB" sz="1300" b="1" dirty="0" smtClean="0">
              <a:solidFill>
                <a:schemeClr val="bg1"/>
              </a:solidFill>
            </a:endParaRPr>
          </a:p>
        </p:txBody>
      </p:sp>
      <p:sp>
        <p:nvSpPr>
          <p:cNvPr id="53" name="Subtitle 2"/>
          <p:cNvSpPr txBox="1">
            <a:spLocks/>
          </p:cNvSpPr>
          <p:nvPr/>
        </p:nvSpPr>
        <p:spPr>
          <a:xfrm>
            <a:off x="0" y="2385299"/>
            <a:ext cx="3347864" cy="387125"/>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	</a:t>
            </a:r>
            <a:r>
              <a:rPr lang="en-GB" sz="2000" b="1" dirty="0" smtClean="0">
                <a:solidFill>
                  <a:schemeClr val="bg1"/>
                </a:solidFill>
              </a:rPr>
              <a:t>Behavioural Impact</a:t>
            </a:r>
            <a:endParaRPr lang="en-GB" sz="1300" b="1" dirty="0" smtClean="0">
              <a:solidFill>
                <a:schemeClr val="bg1"/>
              </a:solidFill>
            </a:endParaRPr>
          </a:p>
        </p:txBody>
      </p:sp>
      <p:sp>
        <p:nvSpPr>
          <p:cNvPr id="54" name="Subtitle 2"/>
          <p:cNvSpPr txBox="1">
            <a:spLocks/>
          </p:cNvSpPr>
          <p:nvPr/>
        </p:nvSpPr>
        <p:spPr>
          <a:xfrm>
            <a:off x="0" y="2772424"/>
            <a:ext cx="3347864" cy="387125"/>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	</a:t>
            </a:r>
            <a:r>
              <a:rPr lang="en-GB" sz="2000" b="1" dirty="0" smtClean="0">
                <a:solidFill>
                  <a:schemeClr val="bg1"/>
                </a:solidFill>
              </a:rPr>
              <a:t>Extra Curricular Support</a:t>
            </a:r>
            <a:endParaRPr lang="en-GB" sz="1300" b="1" dirty="0" smtClean="0">
              <a:solidFill>
                <a:schemeClr val="bg1"/>
              </a:solidFill>
            </a:endParaRPr>
          </a:p>
        </p:txBody>
      </p:sp>
      <p:sp>
        <p:nvSpPr>
          <p:cNvPr id="55" name="Subtitle 2"/>
          <p:cNvSpPr txBox="1">
            <a:spLocks/>
          </p:cNvSpPr>
          <p:nvPr/>
        </p:nvSpPr>
        <p:spPr>
          <a:xfrm>
            <a:off x="0" y="3140968"/>
            <a:ext cx="3347864" cy="387125"/>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	</a:t>
            </a:r>
            <a:r>
              <a:rPr lang="en-GB" sz="2000" b="1" dirty="0" smtClean="0">
                <a:solidFill>
                  <a:schemeClr val="bg1"/>
                </a:solidFill>
              </a:rPr>
              <a:t>Facilities and Equipment</a:t>
            </a:r>
            <a:endParaRPr lang="en-GB" sz="1300" b="1" dirty="0" smtClean="0">
              <a:solidFill>
                <a:schemeClr val="bg1"/>
              </a:solidFill>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551" t="33086" r="55245" b="32136"/>
          <a:stretch/>
        </p:blipFill>
        <p:spPr bwMode="auto">
          <a:xfrm>
            <a:off x="6974479" y="5420955"/>
            <a:ext cx="2079765" cy="1392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932007" y="4110863"/>
            <a:ext cx="1728192" cy="307777"/>
          </a:xfrm>
          <a:prstGeom prst="rect">
            <a:avLst/>
          </a:prstGeom>
          <a:solidFill>
            <a:schemeClr val="bg1"/>
          </a:solidFill>
        </p:spPr>
        <p:txBody>
          <a:bodyPr wrap="square" rtlCol="0">
            <a:spAutoFit/>
          </a:bodyPr>
          <a:lstStyle/>
          <a:p>
            <a:r>
              <a:rPr lang="en-GB" sz="700" b="1" dirty="0" smtClean="0"/>
              <a:t>Level of attainment</a:t>
            </a:r>
          </a:p>
          <a:p>
            <a:r>
              <a:rPr lang="en-GB" sz="700" b="1" dirty="0" smtClean="0"/>
              <a:t>Pupils Premium : Non pupils premium</a:t>
            </a:r>
            <a:endParaRPr lang="en-GB" sz="700" b="1" dirty="0"/>
          </a:p>
        </p:txBody>
      </p:sp>
      <p:sp>
        <p:nvSpPr>
          <p:cNvPr id="34" name="TextBox 33"/>
          <p:cNvSpPr txBox="1"/>
          <p:nvPr/>
        </p:nvSpPr>
        <p:spPr>
          <a:xfrm>
            <a:off x="6974479" y="5373216"/>
            <a:ext cx="1728192" cy="307777"/>
          </a:xfrm>
          <a:prstGeom prst="rect">
            <a:avLst/>
          </a:prstGeom>
          <a:solidFill>
            <a:schemeClr val="bg1"/>
          </a:solidFill>
        </p:spPr>
        <p:txBody>
          <a:bodyPr wrap="square" rtlCol="0">
            <a:spAutoFit/>
          </a:bodyPr>
          <a:lstStyle/>
          <a:p>
            <a:r>
              <a:rPr lang="en-GB" sz="700" b="1" dirty="0" smtClean="0"/>
              <a:t>Level of attainment</a:t>
            </a:r>
          </a:p>
          <a:p>
            <a:r>
              <a:rPr lang="en-GB" sz="700" b="1" dirty="0" smtClean="0"/>
              <a:t>Extra Curricular : Non Extra Curricular</a:t>
            </a:r>
            <a:endParaRPr lang="en-GB" sz="700" b="1" dirty="0"/>
          </a:p>
        </p:txBody>
      </p:sp>
    </p:spTree>
    <p:extLst>
      <p:ext uri="{BB962C8B-B14F-4D97-AF65-F5344CB8AC3E}">
        <p14:creationId xmlns:p14="http://schemas.microsoft.com/office/powerpoint/2010/main" val="4257957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2.birminghammail.co.uk/incoming/article7973560.ece/ALTERNATES/s1023/West-heath-Primary-School-2.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17" r="9236"/>
          <a:stretch/>
        </p:blipFill>
        <p:spPr bwMode="auto">
          <a:xfrm rot="21194482">
            <a:off x="7682411" y="4222423"/>
            <a:ext cx="1311499" cy="11023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273" t="14424" r="19342" b="11757"/>
          <a:stretch/>
        </p:blipFill>
        <p:spPr bwMode="auto">
          <a:xfrm>
            <a:off x="3347864" y="2"/>
            <a:ext cx="5789180" cy="362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ubtitle 2"/>
          <p:cNvSpPr txBox="1">
            <a:spLocks/>
          </p:cNvSpPr>
          <p:nvPr/>
        </p:nvSpPr>
        <p:spPr>
          <a:xfrm>
            <a:off x="-2" y="44624"/>
            <a:ext cx="3347866" cy="144016"/>
          </a:xfrm>
          <a:prstGeom prst="rect">
            <a:avLst/>
          </a:prstGeom>
          <a:solidFill>
            <a:schemeClr val="accent2">
              <a:lumMod val="60000"/>
              <a:lumOff val="40000"/>
            </a:schemeClr>
          </a:solidFill>
          <a:ln>
            <a:noFill/>
            <a:prstDash val="dash"/>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5" name="Subtitle 2"/>
          <p:cNvSpPr txBox="1">
            <a:spLocks/>
          </p:cNvSpPr>
          <p:nvPr/>
        </p:nvSpPr>
        <p:spPr>
          <a:xfrm>
            <a:off x="-1" y="197043"/>
            <a:ext cx="3347865" cy="443526"/>
          </a:xfrm>
          <a:prstGeom prst="rect">
            <a:avLst/>
          </a:prstGeom>
          <a:solidFill>
            <a:schemeClr val="accent2">
              <a:lumMod val="40000"/>
              <a:lumOff val="60000"/>
            </a:schemeClr>
          </a:solidFill>
          <a:ln>
            <a:noFill/>
            <a:prstDash val="dash"/>
          </a:ln>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Introduction</a:t>
            </a:r>
            <a:endParaRPr lang="en-GB" b="1" dirty="0">
              <a:solidFill>
                <a:schemeClr val="bg1"/>
              </a:solidFill>
            </a:endParaRPr>
          </a:p>
        </p:txBody>
      </p:sp>
      <p:sp>
        <p:nvSpPr>
          <p:cNvPr id="11" name="Subtitle 2"/>
          <p:cNvSpPr txBox="1">
            <a:spLocks/>
          </p:cNvSpPr>
          <p:nvPr/>
        </p:nvSpPr>
        <p:spPr>
          <a:xfrm>
            <a:off x="4124491" y="2745941"/>
            <a:ext cx="5004049" cy="648073"/>
          </a:xfrm>
          <a:prstGeom prst="rect">
            <a:avLst/>
          </a:prstGeom>
          <a:solidFill>
            <a:schemeClr val="accent2">
              <a:lumMod val="60000"/>
              <a:lumOff val="40000"/>
            </a:schemeClr>
          </a:solidFill>
          <a:ln>
            <a:noFill/>
            <a:prstDash val="solid"/>
          </a:ln>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a:solidFill>
                  <a:schemeClr val="bg1"/>
                </a:solidFill>
              </a:rPr>
              <a:t>	</a:t>
            </a:r>
            <a:r>
              <a:rPr lang="en-GB" b="1" dirty="0" smtClean="0">
                <a:solidFill>
                  <a:schemeClr val="bg1"/>
                </a:solidFill>
              </a:rPr>
              <a:t>Society is reflected in sport and sport is a 	reflection of society.  Sport is a fantastic tool 	create the citizens of tomorrow.</a:t>
            </a:r>
            <a:endParaRPr lang="en-GB" b="1" dirty="0">
              <a:solidFill>
                <a:schemeClr val="bg1"/>
              </a:solidFill>
            </a:endParaRPr>
          </a:p>
        </p:txBody>
      </p:sp>
      <p:sp>
        <p:nvSpPr>
          <p:cNvPr id="14" name="Subtitle 2"/>
          <p:cNvSpPr txBox="1">
            <a:spLocks/>
          </p:cNvSpPr>
          <p:nvPr/>
        </p:nvSpPr>
        <p:spPr>
          <a:xfrm>
            <a:off x="3984" y="640569"/>
            <a:ext cx="3347866" cy="144016"/>
          </a:xfrm>
          <a:prstGeom prst="rect">
            <a:avLst/>
          </a:prstGeom>
          <a:solidFill>
            <a:schemeClr val="accent2">
              <a:lumMod val="60000"/>
              <a:lumOff val="40000"/>
            </a:schemeClr>
          </a:solidFill>
          <a:ln>
            <a:noFill/>
            <a:prstDash val="dash"/>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cxnSp>
        <p:nvCxnSpPr>
          <p:cNvPr id="16" name="Straight Connector 15"/>
          <p:cNvCxnSpPr/>
          <p:nvPr/>
        </p:nvCxnSpPr>
        <p:spPr>
          <a:xfrm flipV="1">
            <a:off x="3339363" y="44624"/>
            <a:ext cx="8501" cy="67056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 y="3705829"/>
            <a:ext cx="7740354" cy="2046714"/>
          </a:xfrm>
          <a:prstGeom prst="rect">
            <a:avLst/>
          </a:prstGeom>
          <a:noFill/>
        </p:spPr>
        <p:txBody>
          <a:bodyPr wrap="square" rtlCol="0">
            <a:spAutoFit/>
          </a:bodyPr>
          <a:lstStyle/>
          <a:p>
            <a:r>
              <a:rPr lang="en-GB" b="1" dirty="0" smtClean="0"/>
              <a:t>Values Education</a:t>
            </a:r>
          </a:p>
          <a:p>
            <a:endParaRPr lang="en-GB" sz="1100" dirty="0"/>
          </a:p>
          <a:p>
            <a:r>
              <a:rPr lang="en-GB" sz="1400" dirty="0" smtClean="0"/>
              <a:t>2013</a:t>
            </a:r>
          </a:p>
          <a:p>
            <a:endParaRPr lang="en-GB" sz="1400" dirty="0"/>
          </a:p>
          <a:p>
            <a:r>
              <a:rPr lang="en-GB" sz="1400" dirty="0" smtClean="0"/>
              <a:t>The </a:t>
            </a:r>
            <a:r>
              <a:rPr lang="en-GB" sz="1400" dirty="0"/>
              <a:t>curriculum is good and provides a rich array of educational experiences. Through the school’s ‘Values Education’, pupils are given frequent opportunities to develop their social, moral, spiritual and cultural awareness, as well as prepare for life in modern Britain. Pupils told inspectors that the ‘Values Education’ programme helps them to be respectful, courteous, tolerant and to celebrate diversity. Pupils have ‘specialist’ teachers for physical </a:t>
            </a:r>
            <a:r>
              <a:rPr lang="en-GB" sz="1400" dirty="0" smtClean="0"/>
              <a:t>education.   </a:t>
            </a:r>
            <a:r>
              <a:rPr lang="en-GB" sz="1400" b="1" i="1" dirty="0" smtClean="0"/>
              <a:t>OFSTED 2015</a:t>
            </a:r>
          </a:p>
        </p:txBody>
      </p:sp>
      <p:cxnSp>
        <p:nvCxnSpPr>
          <p:cNvPr id="20" name="Straight Connector 19"/>
          <p:cNvCxnSpPr/>
          <p:nvPr/>
        </p:nvCxnSpPr>
        <p:spPr>
          <a:xfrm>
            <a:off x="89755" y="4077072"/>
            <a:ext cx="8964489" cy="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p:nvCxnSpPr>
        <p:spPr>
          <a:xfrm>
            <a:off x="107504" y="6741368"/>
            <a:ext cx="8964489" cy="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24" name="Right Triangle 23"/>
          <p:cNvSpPr/>
          <p:nvPr/>
        </p:nvSpPr>
        <p:spPr>
          <a:xfrm>
            <a:off x="107504" y="6381328"/>
            <a:ext cx="432048" cy="360040"/>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ight Triangle 24"/>
          <p:cNvSpPr/>
          <p:nvPr/>
        </p:nvSpPr>
        <p:spPr>
          <a:xfrm rot="10800000">
            <a:off x="8639945" y="4077072"/>
            <a:ext cx="432048" cy="360040"/>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ubtitle 2"/>
          <p:cNvSpPr txBox="1">
            <a:spLocks/>
          </p:cNvSpPr>
          <p:nvPr/>
        </p:nvSpPr>
        <p:spPr>
          <a:xfrm>
            <a:off x="-4518" y="116632"/>
            <a:ext cx="3347864" cy="589606"/>
          </a:xfrm>
          <a:prstGeom prst="rect">
            <a:avLst/>
          </a:prstGeom>
          <a:solidFill>
            <a:schemeClr val="accent2">
              <a:lumMod val="40000"/>
              <a:lumOff val="60000"/>
            </a:schemeClr>
          </a:solidFill>
          <a:ln>
            <a:solidFill>
              <a:schemeClr val="accent2">
                <a:lumMod val="40000"/>
                <a:lumOff val="6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smtClean="0">
                <a:solidFill>
                  <a:schemeClr val="bg1"/>
                </a:solidFill>
              </a:rPr>
              <a:t>Introduction</a:t>
            </a:r>
            <a:endParaRPr lang="en-GB" dirty="0">
              <a:solidFill>
                <a:schemeClr val="bg1"/>
              </a:solidFill>
            </a:endParaRPr>
          </a:p>
        </p:txBody>
      </p:sp>
      <p:sp>
        <p:nvSpPr>
          <p:cNvPr id="28" name="Subtitle 2"/>
          <p:cNvSpPr txBox="1">
            <a:spLocks/>
          </p:cNvSpPr>
          <p:nvPr/>
        </p:nvSpPr>
        <p:spPr>
          <a:xfrm>
            <a:off x="-8501" y="1"/>
            <a:ext cx="3347864" cy="116632"/>
          </a:xfrm>
          <a:prstGeom prst="rect">
            <a:avLst/>
          </a:prstGeom>
          <a:solidFill>
            <a:schemeClr val="accent2">
              <a:lumMod val="60000"/>
              <a:lumOff val="40000"/>
            </a:schemeClr>
          </a:solidFill>
          <a:ln>
            <a:solidFill>
              <a:schemeClr val="accent2">
                <a:lumMod val="60000"/>
                <a:lumOff val="40000"/>
              </a:schemeClr>
            </a:solidFill>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29" name="Subtitle 2"/>
          <p:cNvSpPr txBox="1">
            <a:spLocks/>
          </p:cNvSpPr>
          <p:nvPr/>
        </p:nvSpPr>
        <p:spPr>
          <a:xfrm>
            <a:off x="-8502" y="692696"/>
            <a:ext cx="3347864" cy="151220"/>
          </a:xfrm>
          <a:prstGeom prst="rect">
            <a:avLst/>
          </a:prstGeom>
          <a:solidFill>
            <a:schemeClr val="accent2">
              <a:lumMod val="60000"/>
              <a:lumOff val="40000"/>
            </a:schemeClr>
          </a:solidFill>
          <a:ln>
            <a:solidFill>
              <a:schemeClr val="accent2">
                <a:lumMod val="60000"/>
                <a:lumOff val="40000"/>
              </a:schemeClr>
            </a:solidFill>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30" name="Subtitle 2"/>
          <p:cNvSpPr txBox="1">
            <a:spLocks/>
          </p:cNvSpPr>
          <p:nvPr/>
        </p:nvSpPr>
        <p:spPr>
          <a:xfrm>
            <a:off x="0" y="836712"/>
            <a:ext cx="3347864" cy="774251"/>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 	</a:t>
            </a:r>
            <a:r>
              <a:rPr lang="en-GB" sz="1400" b="1" dirty="0" smtClean="0">
                <a:solidFill>
                  <a:schemeClr val="bg1"/>
                </a:solidFill>
              </a:rPr>
              <a:t>Raising Levels of Attainment</a:t>
            </a:r>
            <a:endParaRPr lang="en-GB" sz="1200" b="1" dirty="0" smtClean="0">
              <a:solidFill>
                <a:schemeClr val="bg1"/>
              </a:solidFill>
            </a:endParaRPr>
          </a:p>
        </p:txBody>
      </p:sp>
      <p:sp>
        <p:nvSpPr>
          <p:cNvPr id="31" name="Subtitle 2"/>
          <p:cNvSpPr txBox="1">
            <a:spLocks/>
          </p:cNvSpPr>
          <p:nvPr/>
        </p:nvSpPr>
        <p:spPr>
          <a:xfrm>
            <a:off x="0" y="1556792"/>
            <a:ext cx="3347864" cy="720080"/>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 </a:t>
            </a:r>
            <a:r>
              <a:rPr lang="en-GB" sz="2000" b="1" dirty="0" smtClean="0">
                <a:solidFill>
                  <a:schemeClr val="bg1"/>
                </a:solidFill>
              </a:rPr>
              <a:t>Values Education</a:t>
            </a:r>
          </a:p>
        </p:txBody>
      </p:sp>
      <p:sp>
        <p:nvSpPr>
          <p:cNvPr id="32" name="Subtitle 2"/>
          <p:cNvSpPr txBox="1">
            <a:spLocks/>
          </p:cNvSpPr>
          <p:nvPr/>
        </p:nvSpPr>
        <p:spPr>
          <a:xfrm>
            <a:off x="0" y="2276872"/>
            <a:ext cx="3347864" cy="720080"/>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	</a:t>
            </a:r>
            <a:r>
              <a:rPr lang="en-GB" sz="1400" b="1" dirty="0" smtClean="0">
                <a:solidFill>
                  <a:schemeClr val="bg1"/>
                </a:solidFill>
              </a:rPr>
              <a:t>Competition</a:t>
            </a:r>
            <a:endParaRPr lang="en-GB" sz="3400" b="1" dirty="0" smtClean="0">
              <a:solidFill>
                <a:schemeClr val="bg1"/>
              </a:solidFill>
            </a:endParaRPr>
          </a:p>
        </p:txBody>
      </p:sp>
      <p:cxnSp>
        <p:nvCxnSpPr>
          <p:cNvPr id="3" name="Straight Connector 2"/>
          <p:cNvCxnSpPr/>
          <p:nvPr/>
        </p:nvCxnSpPr>
        <p:spPr>
          <a:xfrm>
            <a:off x="4916581" y="2746754"/>
            <a:ext cx="0" cy="648073"/>
          </a:xfrm>
          <a:prstGeom prst="line">
            <a:avLst/>
          </a:prstGeom>
          <a:ln w="127000" cmpd="tri">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1" name="Subtitle 2"/>
          <p:cNvSpPr txBox="1">
            <a:spLocks/>
          </p:cNvSpPr>
          <p:nvPr/>
        </p:nvSpPr>
        <p:spPr>
          <a:xfrm>
            <a:off x="-4518" y="116632"/>
            <a:ext cx="4072462" cy="589606"/>
          </a:xfrm>
          <a:prstGeom prst="rect">
            <a:avLst/>
          </a:prstGeom>
          <a:solidFill>
            <a:schemeClr val="accent2">
              <a:lumMod val="40000"/>
              <a:lumOff val="60000"/>
            </a:schemeClr>
          </a:solidFill>
          <a:ln>
            <a:solidFill>
              <a:schemeClr val="accent2">
                <a:lumMod val="40000"/>
                <a:lumOff val="60000"/>
              </a:schemeClr>
            </a:solidFill>
          </a:ln>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smtClean="0">
                <a:solidFill>
                  <a:schemeClr val="bg1"/>
                </a:solidFill>
              </a:rPr>
              <a:t>How we maximise our primary school sports funding</a:t>
            </a:r>
            <a:endParaRPr lang="en-GB" dirty="0">
              <a:solidFill>
                <a:schemeClr val="bg1"/>
              </a:solidFill>
            </a:endParaRPr>
          </a:p>
        </p:txBody>
      </p:sp>
      <p:sp>
        <p:nvSpPr>
          <p:cNvPr id="22" name="Subtitle 2"/>
          <p:cNvSpPr txBox="1">
            <a:spLocks/>
          </p:cNvSpPr>
          <p:nvPr/>
        </p:nvSpPr>
        <p:spPr>
          <a:xfrm>
            <a:off x="-8502" y="1"/>
            <a:ext cx="4076445" cy="116632"/>
          </a:xfrm>
          <a:prstGeom prst="rect">
            <a:avLst/>
          </a:prstGeom>
          <a:solidFill>
            <a:schemeClr val="accent2">
              <a:lumMod val="60000"/>
              <a:lumOff val="40000"/>
            </a:schemeClr>
          </a:solidFill>
          <a:ln>
            <a:solidFill>
              <a:schemeClr val="accent2">
                <a:lumMod val="60000"/>
                <a:lumOff val="40000"/>
              </a:schemeClr>
            </a:solidFill>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26" name="Subtitle 2"/>
          <p:cNvSpPr txBox="1">
            <a:spLocks/>
          </p:cNvSpPr>
          <p:nvPr/>
        </p:nvSpPr>
        <p:spPr>
          <a:xfrm>
            <a:off x="-8502" y="692696"/>
            <a:ext cx="4076446" cy="144016"/>
          </a:xfrm>
          <a:prstGeom prst="rect">
            <a:avLst/>
          </a:prstGeom>
          <a:solidFill>
            <a:schemeClr val="accent2">
              <a:lumMod val="60000"/>
              <a:lumOff val="40000"/>
            </a:schemeClr>
          </a:solidFill>
          <a:ln>
            <a:solidFill>
              <a:schemeClr val="accent2">
                <a:lumMod val="60000"/>
                <a:lumOff val="40000"/>
              </a:schemeClr>
            </a:solidFill>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34" name="Subtitle 2"/>
          <p:cNvSpPr txBox="1">
            <a:spLocks/>
          </p:cNvSpPr>
          <p:nvPr/>
        </p:nvSpPr>
        <p:spPr>
          <a:xfrm>
            <a:off x="19740" y="3501008"/>
            <a:ext cx="9140016" cy="144016"/>
          </a:xfrm>
          <a:prstGeom prst="rect">
            <a:avLst/>
          </a:prstGeom>
          <a:solidFill>
            <a:schemeClr val="accent2">
              <a:lumMod val="60000"/>
              <a:lumOff val="40000"/>
            </a:schemeClr>
          </a:solidFill>
          <a:ln>
            <a:noFill/>
            <a:prstDash val="dash"/>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35" name="Subtitle 2"/>
          <p:cNvSpPr txBox="1">
            <a:spLocks/>
          </p:cNvSpPr>
          <p:nvPr/>
        </p:nvSpPr>
        <p:spPr>
          <a:xfrm>
            <a:off x="0" y="836712"/>
            <a:ext cx="3347864" cy="387125"/>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a:solidFill>
                  <a:schemeClr val="bg1"/>
                </a:solidFill>
              </a:rPr>
              <a:t>	</a:t>
            </a:r>
            <a:r>
              <a:rPr lang="en-GB" sz="2000" b="1" dirty="0" smtClean="0">
                <a:solidFill>
                  <a:schemeClr val="bg1"/>
                </a:solidFill>
              </a:rPr>
              <a:t>Raising Levels of Attainment</a:t>
            </a:r>
          </a:p>
        </p:txBody>
      </p:sp>
      <p:sp>
        <p:nvSpPr>
          <p:cNvPr id="36" name="Subtitle 2"/>
          <p:cNvSpPr txBox="1">
            <a:spLocks/>
          </p:cNvSpPr>
          <p:nvPr/>
        </p:nvSpPr>
        <p:spPr>
          <a:xfrm>
            <a:off x="0" y="1223837"/>
            <a:ext cx="3347864" cy="387125"/>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a:solidFill>
                  <a:schemeClr val="bg1"/>
                </a:solidFill>
              </a:rPr>
              <a:t>	</a:t>
            </a:r>
            <a:r>
              <a:rPr lang="en-GB" sz="2000" b="1" dirty="0" smtClean="0">
                <a:solidFill>
                  <a:schemeClr val="bg1"/>
                </a:solidFill>
              </a:rPr>
              <a:t>Values Education</a:t>
            </a:r>
            <a:endParaRPr lang="en-GB" sz="1300" b="1" dirty="0" smtClean="0">
              <a:solidFill>
                <a:schemeClr val="bg1"/>
              </a:solidFill>
            </a:endParaRPr>
          </a:p>
        </p:txBody>
      </p:sp>
      <p:sp>
        <p:nvSpPr>
          <p:cNvPr id="37" name="Subtitle 2"/>
          <p:cNvSpPr txBox="1">
            <a:spLocks/>
          </p:cNvSpPr>
          <p:nvPr/>
        </p:nvSpPr>
        <p:spPr>
          <a:xfrm>
            <a:off x="0" y="1611049"/>
            <a:ext cx="3347864" cy="387125"/>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	</a:t>
            </a:r>
            <a:r>
              <a:rPr lang="en-GB" sz="2000" b="1" dirty="0" smtClean="0">
                <a:solidFill>
                  <a:schemeClr val="bg1"/>
                </a:solidFill>
              </a:rPr>
              <a:t>Competition</a:t>
            </a:r>
            <a:endParaRPr lang="en-GB" sz="1300" b="1" dirty="0" smtClean="0">
              <a:solidFill>
                <a:schemeClr val="bg1"/>
              </a:solidFill>
            </a:endParaRPr>
          </a:p>
        </p:txBody>
      </p:sp>
      <p:sp>
        <p:nvSpPr>
          <p:cNvPr id="38" name="Subtitle 2"/>
          <p:cNvSpPr txBox="1">
            <a:spLocks/>
          </p:cNvSpPr>
          <p:nvPr/>
        </p:nvSpPr>
        <p:spPr>
          <a:xfrm>
            <a:off x="0" y="1998174"/>
            <a:ext cx="3347864" cy="387125"/>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	</a:t>
            </a:r>
            <a:r>
              <a:rPr lang="en-GB" sz="2000" b="1" dirty="0" smtClean="0">
                <a:solidFill>
                  <a:schemeClr val="bg1"/>
                </a:solidFill>
              </a:rPr>
              <a:t>Whole School Improvement</a:t>
            </a:r>
            <a:endParaRPr lang="en-GB" sz="1300" b="1" dirty="0" smtClean="0">
              <a:solidFill>
                <a:schemeClr val="bg1"/>
              </a:solidFill>
            </a:endParaRPr>
          </a:p>
        </p:txBody>
      </p:sp>
      <p:sp>
        <p:nvSpPr>
          <p:cNvPr id="39" name="Subtitle 2"/>
          <p:cNvSpPr txBox="1">
            <a:spLocks/>
          </p:cNvSpPr>
          <p:nvPr/>
        </p:nvSpPr>
        <p:spPr>
          <a:xfrm>
            <a:off x="0" y="2385299"/>
            <a:ext cx="3347864" cy="387125"/>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	</a:t>
            </a:r>
            <a:r>
              <a:rPr lang="en-GB" sz="2000" b="1" dirty="0" smtClean="0">
                <a:solidFill>
                  <a:schemeClr val="bg1"/>
                </a:solidFill>
              </a:rPr>
              <a:t>Behavioural Impact</a:t>
            </a:r>
            <a:endParaRPr lang="en-GB" sz="1300" b="1" dirty="0" smtClean="0">
              <a:solidFill>
                <a:schemeClr val="bg1"/>
              </a:solidFill>
            </a:endParaRPr>
          </a:p>
        </p:txBody>
      </p:sp>
      <p:sp>
        <p:nvSpPr>
          <p:cNvPr id="40" name="Subtitle 2"/>
          <p:cNvSpPr txBox="1">
            <a:spLocks/>
          </p:cNvSpPr>
          <p:nvPr/>
        </p:nvSpPr>
        <p:spPr>
          <a:xfrm>
            <a:off x="0" y="2772424"/>
            <a:ext cx="3347864" cy="387125"/>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	</a:t>
            </a:r>
            <a:r>
              <a:rPr lang="en-GB" sz="2000" b="1" dirty="0" smtClean="0">
                <a:solidFill>
                  <a:schemeClr val="bg1"/>
                </a:solidFill>
              </a:rPr>
              <a:t>Extra Curricular Support</a:t>
            </a:r>
            <a:endParaRPr lang="en-GB" sz="1300" b="1" dirty="0" smtClean="0">
              <a:solidFill>
                <a:schemeClr val="bg1"/>
              </a:solidFill>
            </a:endParaRPr>
          </a:p>
        </p:txBody>
      </p:sp>
      <p:sp>
        <p:nvSpPr>
          <p:cNvPr id="41" name="Subtitle 2"/>
          <p:cNvSpPr txBox="1">
            <a:spLocks/>
          </p:cNvSpPr>
          <p:nvPr/>
        </p:nvSpPr>
        <p:spPr>
          <a:xfrm>
            <a:off x="0" y="3140968"/>
            <a:ext cx="3347864" cy="387125"/>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	</a:t>
            </a:r>
            <a:r>
              <a:rPr lang="en-GB" sz="2000" b="1" dirty="0" smtClean="0">
                <a:solidFill>
                  <a:schemeClr val="bg1"/>
                </a:solidFill>
              </a:rPr>
              <a:t>Facilities and Equipment</a:t>
            </a:r>
            <a:endParaRPr lang="en-GB" sz="1300" b="1" dirty="0" smtClean="0">
              <a:solidFill>
                <a:schemeClr val="bg1"/>
              </a:solidFill>
            </a:endParaRPr>
          </a:p>
        </p:txBody>
      </p:sp>
    </p:spTree>
    <p:extLst>
      <p:ext uri="{BB962C8B-B14F-4D97-AF65-F5344CB8AC3E}">
        <p14:creationId xmlns:p14="http://schemas.microsoft.com/office/powerpoint/2010/main" val="2135278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056" t="13846" r="19235" b="12766"/>
          <a:stretch/>
        </p:blipFill>
        <p:spPr bwMode="auto">
          <a:xfrm>
            <a:off x="3339362" y="0"/>
            <a:ext cx="5820394" cy="3626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ubtitle 2"/>
          <p:cNvSpPr txBox="1">
            <a:spLocks/>
          </p:cNvSpPr>
          <p:nvPr/>
        </p:nvSpPr>
        <p:spPr>
          <a:xfrm>
            <a:off x="-2" y="44624"/>
            <a:ext cx="3347866" cy="144016"/>
          </a:xfrm>
          <a:prstGeom prst="rect">
            <a:avLst/>
          </a:prstGeom>
          <a:solidFill>
            <a:schemeClr val="accent2">
              <a:lumMod val="60000"/>
              <a:lumOff val="40000"/>
            </a:schemeClr>
          </a:solidFill>
          <a:ln>
            <a:noFill/>
            <a:prstDash val="dash"/>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5" name="Subtitle 2"/>
          <p:cNvSpPr txBox="1">
            <a:spLocks/>
          </p:cNvSpPr>
          <p:nvPr/>
        </p:nvSpPr>
        <p:spPr>
          <a:xfrm>
            <a:off x="-1" y="197043"/>
            <a:ext cx="3347865" cy="443526"/>
          </a:xfrm>
          <a:prstGeom prst="rect">
            <a:avLst/>
          </a:prstGeom>
          <a:solidFill>
            <a:schemeClr val="accent2">
              <a:lumMod val="40000"/>
              <a:lumOff val="60000"/>
            </a:schemeClr>
          </a:solidFill>
          <a:ln>
            <a:noFill/>
            <a:prstDash val="dash"/>
          </a:ln>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Introduction</a:t>
            </a:r>
            <a:endParaRPr lang="en-GB" b="1" dirty="0">
              <a:solidFill>
                <a:schemeClr val="bg1"/>
              </a:solidFill>
            </a:endParaRPr>
          </a:p>
        </p:txBody>
      </p:sp>
      <p:sp>
        <p:nvSpPr>
          <p:cNvPr id="11" name="Subtitle 2"/>
          <p:cNvSpPr txBox="1">
            <a:spLocks/>
          </p:cNvSpPr>
          <p:nvPr/>
        </p:nvSpPr>
        <p:spPr>
          <a:xfrm>
            <a:off x="4139951" y="2924944"/>
            <a:ext cx="5004049" cy="504057"/>
          </a:xfrm>
          <a:prstGeom prst="rect">
            <a:avLst/>
          </a:prstGeom>
          <a:solidFill>
            <a:schemeClr val="accent2">
              <a:lumMod val="60000"/>
              <a:lumOff val="40000"/>
            </a:schemeClr>
          </a:solidFill>
          <a:ln>
            <a:noFill/>
            <a:prstDash val="solid"/>
          </a:ln>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a:solidFill>
                  <a:schemeClr val="bg1"/>
                </a:solidFill>
              </a:rPr>
              <a:t>	</a:t>
            </a:r>
            <a:r>
              <a:rPr lang="en-GB" b="1" dirty="0" smtClean="0">
                <a:solidFill>
                  <a:schemeClr val="bg1"/>
                </a:solidFill>
              </a:rPr>
              <a:t>Life is a competition.  A desire to achieve and to 	do your best is a must.  Winning is important.</a:t>
            </a:r>
            <a:endParaRPr lang="en-GB" b="1" dirty="0">
              <a:solidFill>
                <a:schemeClr val="bg1"/>
              </a:solidFill>
            </a:endParaRPr>
          </a:p>
        </p:txBody>
      </p:sp>
      <p:sp>
        <p:nvSpPr>
          <p:cNvPr id="14" name="Subtitle 2"/>
          <p:cNvSpPr txBox="1">
            <a:spLocks/>
          </p:cNvSpPr>
          <p:nvPr/>
        </p:nvSpPr>
        <p:spPr>
          <a:xfrm>
            <a:off x="3984" y="640569"/>
            <a:ext cx="3347866" cy="144016"/>
          </a:xfrm>
          <a:prstGeom prst="rect">
            <a:avLst/>
          </a:prstGeom>
          <a:solidFill>
            <a:schemeClr val="accent2">
              <a:lumMod val="60000"/>
              <a:lumOff val="40000"/>
            </a:schemeClr>
          </a:solidFill>
          <a:ln>
            <a:noFill/>
            <a:prstDash val="dash"/>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cxnSp>
        <p:nvCxnSpPr>
          <p:cNvPr id="16" name="Straight Connector 15"/>
          <p:cNvCxnSpPr/>
          <p:nvPr/>
        </p:nvCxnSpPr>
        <p:spPr>
          <a:xfrm flipV="1">
            <a:off x="3339363" y="44624"/>
            <a:ext cx="8501" cy="67056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502" y="3705829"/>
            <a:ext cx="7244798" cy="2908489"/>
          </a:xfrm>
          <a:prstGeom prst="rect">
            <a:avLst/>
          </a:prstGeom>
          <a:noFill/>
        </p:spPr>
        <p:txBody>
          <a:bodyPr wrap="square" rtlCol="0">
            <a:spAutoFit/>
          </a:bodyPr>
          <a:lstStyle/>
          <a:p>
            <a:r>
              <a:rPr lang="en-GB" b="1" dirty="0" smtClean="0"/>
              <a:t>Competition</a:t>
            </a:r>
          </a:p>
          <a:p>
            <a:endParaRPr lang="en-GB" sz="600" dirty="0" smtClean="0"/>
          </a:p>
          <a:p>
            <a:pPr algn="just"/>
            <a:r>
              <a:rPr lang="en-GB" sz="1400" dirty="0" smtClean="0"/>
              <a:t>West Heath Primary School have entered many local competitions.  We have affiliated to the Kings Norton District school sports program and compete in the Sainsbury's school games working with the School Games Organiser at </a:t>
            </a:r>
            <a:r>
              <a:rPr lang="en-GB" sz="1400" dirty="0" err="1" smtClean="0"/>
              <a:t>Colmers</a:t>
            </a:r>
            <a:r>
              <a:rPr lang="en-GB" sz="1400" dirty="0" smtClean="0"/>
              <a:t> Secondary School.  Prior to 2014 West Heath </a:t>
            </a:r>
            <a:r>
              <a:rPr lang="en-GB" sz="1400" dirty="0"/>
              <a:t>P</a:t>
            </a:r>
            <a:r>
              <a:rPr lang="en-GB" sz="1400" dirty="0" smtClean="0"/>
              <a:t>rimary </a:t>
            </a:r>
            <a:r>
              <a:rPr lang="en-GB" sz="1400" dirty="0"/>
              <a:t>S</a:t>
            </a:r>
            <a:r>
              <a:rPr lang="en-GB" sz="1400" dirty="0" smtClean="0"/>
              <a:t>chool have never been represented at the Sainsbury’s school games.  In the last academic year we qualified for the level 3 summer and winter games in gymnastics, handball and tennis.  We have multiple teams for a range of sports including Boys Football, Basketball, Netball, Cross-Country, Gymnastics, Girls Football, Rounders, Cricket and Hockey.  Competition has brought individual and team success.  Moving forward into 2015 – 2016 some pupils have been talent ID with 3 pupils now competing for the district in girls football, 1 pupil now competes at county cricket level, another is playing for Birmingham City Ladies, and a pupils has recently finished 3</a:t>
            </a:r>
            <a:r>
              <a:rPr lang="en-GB" sz="1400" baseline="30000" dirty="0" smtClean="0"/>
              <a:t>rd</a:t>
            </a:r>
            <a:r>
              <a:rPr lang="en-GB" sz="1400" dirty="0" smtClean="0"/>
              <a:t> in European </a:t>
            </a:r>
            <a:r>
              <a:rPr lang="en-GB" sz="1400" dirty="0" err="1" smtClean="0"/>
              <a:t>tiquando</a:t>
            </a:r>
            <a:r>
              <a:rPr lang="en-GB" sz="1400" dirty="0" smtClean="0"/>
              <a:t> competition.  </a:t>
            </a:r>
            <a:endParaRPr lang="en-GB" sz="1400" dirty="0"/>
          </a:p>
        </p:txBody>
      </p:sp>
      <p:cxnSp>
        <p:nvCxnSpPr>
          <p:cNvPr id="20" name="Straight Connector 19"/>
          <p:cNvCxnSpPr/>
          <p:nvPr/>
        </p:nvCxnSpPr>
        <p:spPr>
          <a:xfrm>
            <a:off x="89755" y="4077072"/>
            <a:ext cx="8964489" cy="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p:nvCxnSpPr>
        <p:spPr>
          <a:xfrm>
            <a:off x="107504" y="6741368"/>
            <a:ext cx="8964489" cy="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24" name="Right Triangle 23"/>
          <p:cNvSpPr/>
          <p:nvPr/>
        </p:nvSpPr>
        <p:spPr>
          <a:xfrm>
            <a:off x="107504" y="6381328"/>
            <a:ext cx="432048" cy="360040"/>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ubtitle 2"/>
          <p:cNvSpPr txBox="1">
            <a:spLocks/>
          </p:cNvSpPr>
          <p:nvPr/>
        </p:nvSpPr>
        <p:spPr>
          <a:xfrm>
            <a:off x="-4518" y="116632"/>
            <a:ext cx="3347864" cy="589606"/>
          </a:xfrm>
          <a:prstGeom prst="rect">
            <a:avLst/>
          </a:prstGeom>
          <a:solidFill>
            <a:schemeClr val="accent2">
              <a:lumMod val="40000"/>
              <a:lumOff val="60000"/>
            </a:schemeClr>
          </a:solidFill>
          <a:ln>
            <a:solidFill>
              <a:schemeClr val="accent2">
                <a:lumMod val="40000"/>
                <a:lumOff val="6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smtClean="0">
                <a:solidFill>
                  <a:schemeClr val="bg1"/>
                </a:solidFill>
              </a:rPr>
              <a:t>Introduction</a:t>
            </a:r>
            <a:endParaRPr lang="en-GB" dirty="0">
              <a:solidFill>
                <a:schemeClr val="bg1"/>
              </a:solidFill>
            </a:endParaRPr>
          </a:p>
        </p:txBody>
      </p:sp>
      <p:sp>
        <p:nvSpPr>
          <p:cNvPr id="28" name="Subtitle 2"/>
          <p:cNvSpPr txBox="1">
            <a:spLocks/>
          </p:cNvSpPr>
          <p:nvPr/>
        </p:nvSpPr>
        <p:spPr>
          <a:xfrm>
            <a:off x="-8501" y="1"/>
            <a:ext cx="3347864" cy="116632"/>
          </a:xfrm>
          <a:prstGeom prst="rect">
            <a:avLst/>
          </a:prstGeom>
          <a:solidFill>
            <a:schemeClr val="accent2">
              <a:lumMod val="60000"/>
              <a:lumOff val="40000"/>
            </a:schemeClr>
          </a:solidFill>
          <a:ln>
            <a:solidFill>
              <a:schemeClr val="accent2">
                <a:lumMod val="60000"/>
                <a:lumOff val="40000"/>
              </a:schemeClr>
            </a:solidFill>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29" name="Subtitle 2"/>
          <p:cNvSpPr txBox="1">
            <a:spLocks/>
          </p:cNvSpPr>
          <p:nvPr/>
        </p:nvSpPr>
        <p:spPr>
          <a:xfrm>
            <a:off x="-8502" y="692696"/>
            <a:ext cx="3347864" cy="151220"/>
          </a:xfrm>
          <a:prstGeom prst="rect">
            <a:avLst/>
          </a:prstGeom>
          <a:solidFill>
            <a:schemeClr val="accent2">
              <a:lumMod val="60000"/>
              <a:lumOff val="40000"/>
            </a:schemeClr>
          </a:solidFill>
          <a:ln>
            <a:solidFill>
              <a:schemeClr val="accent2">
                <a:lumMod val="60000"/>
                <a:lumOff val="40000"/>
              </a:schemeClr>
            </a:solidFill>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30" name="Subtitle 2"/>
          <p:cNvSpPr txBox="1">
            <a:spLocks/>
          </p:cNvSpPr>
          <p:nvPr/>
        </p:nvSpPr>
        <p:spPr>
          <a:xfrm>
            <a:off x="0" y="836712"/>
            <a:ext cx="3347864" cy="774251"/>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 	</a:t>
            </a:r>
            <a:r>
              <a:rPr lang="en-GB" sz="1400" b="1" dirty="0" smtClean="0">
                <a:solidFill>
                  <a:schemeClr val="bg1"/>
                </a:solidFill>
              </a:rPr>
              <a:t>Raising Levels of Attainment</a:t>
            </a:r>
            <a:endParaRPr lang="en-GB" sz="2000" b="1" dirty="0" smtClean="0">
              <a:solidFill>
                <a:schemeClr val="bg1"/>
              </a:solidFill>
            </a:endParaRPr>
          </a:p>
        </p:txBody>
      </p:sp>
      <p:sp>
        <p:nvSpPr>
          <p:cNvPr id="31" name="Subtitle 2"/>
          <p:cNvSpPr txBox="1">
            <a:spLocks/>
          </p:cNvSpPr>
          <p:nvPr/>
        </p:nvSpPr>
        <p:spPr>
          <a:xfrm>
            <a:off x="0" y="1556792"/>
            <a:ext cx="3347864" cy="720080"/>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a:solidFill>
                  <a:schemeClr val="bg1"/>
                </a:solidFill>
              </a:rPr>
              <a:t>	</a:t>
            </a:r>
            <a:r>
              <a:rPr lang="en-GB" sz="1400" b="1" dirty="0" smtClean="0">
                <a:solidFill>
                  <a:schemeClr val="bg1"/>
                </a:solidFill>
              </a:rPr>
              <a:t>Values Education</a:t>
            </a:r>
            <a:endParaRPr lang="en-GB" sz="1800" b="1" dirty="0" smtClean="0">
              <a:solidFill>
                <a:schemeClr val="bg1"/>
              </a:solidFill>
            </a:endParaRPr>
          </a:p>
        </p:txBody>
      </p:sp>
      <p:sp>
        <p:nvSpPr>
          <p:cNvPr id="32" name="Subtitle 2"/>
          <p:cNvSpPr txBox="1">
            <a:spLocks/>
          </p:cNvSpPr>
          <p:nvPr/>
        </p:nvSpPr>
        <p:spPr>
          <a:xfrm>
            <a:off x="0" y="2276872"/>
            <a:ext cx="3347864" cy="720080"/>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 </a:t>
            </a:r>
            <a:r>
              <a:rPr lang="en-GB" sz="2000" b="1" dirty="0" smtClean="0">
                <a:solidFill>
                  <a:schemeClr val="bg1"/>
                </a:solidFill>
              </a:rPr>
              <a:t>Competition</a:t>
            </a:r>
          </a:p>
        </p:txBody>
      </p:sp>
      <p:cxnSp>
        <p:nvCxnSpPr>
          <p:cNvPr id="3" name="Straight Connector 2"/>
          <p:cNvCxnSpPr/>
          <p:nvPr/>
        </p:nvCxnSpPr>
        <p:spPr>
          <a:xfrm>
            <a:off x="4932039" y="2924944"/>
            <a:ext cx="0" cy="504057"/>
          </a:xfrm>
          <a:prstGeom prst="line">
            <a:avLst/>
          </a:prstGeom>
          <a:ln w="127000" cmpd="tri">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1" name="Subtitle 2"/>
          <p:cNvSpPr txBox="1">
            <a:spLocks/>
          </p:cNvSpPr>
          <p:nvPr/>
        </p:nvSpPr>
        <p:spPr>
          <a:xfrm>
            <a:off x="-4518" y="116632"/>
            <a:ext cx="4072462" cy="589606"/>
          </a:xfrm>
          <a:prstGeom prst="rect">
            <a:avLst/>
          </a:prstGeom>
          <a:solidFill>
            <a:schemeClr val="accent2">
              <a:lumMod val="40000"/>
              <a:lumOff val="60000"/>
            </a:schemeClr>
          </a:solidFill>
          <a:ln>
            <a:solidFill>
              <a:schemeClr val="accent2">
                <a:lumMod val="40000"/>
                <a:lumOff val="60000"/>
              </a:schemeClr>
            </a:solidFill>
          </a:ln>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smtClean="0">
                <a:solidFill>
                  <a:schemeClr val="bg1"/>
                </a:solidFill>
              </a:rPr>
              <a:t>How we maximise our primary school sports funding</a:t>
            </a:r>
            <a:endParaRPr lang="en-GB" dirty="0">
              <a:solidFill>
                <a:schemeClr val="bg1"/>
              </a:solidFill>
            </a:endParaRPr>
          </a:p>
        </p:txBody>
      </p:sp>
      <p:sp>
        <p:nvSpPr>
          <p:cNvPr id="22" name="Subtitle 2"/>
          <p:cNvSpPr txBox="1">
            <a:spLocks/>
          </p:cNvSpPr>
          <p:nvPr/>
        </p:nvSpPr>
        <p:spPr>
          <a:xfrm>
            <a:off x="-8502" y="1"/>
            <a:ext cx="4076445" cy="116632"/>
          </a:xfrm>
          <a:prstGeom prst="rect">
            <a:avLst/>
          </a:prstGeom>
          <a:solidFill>
            <a:schemeClr val="accent2">
              <a:lumMod val="60000"/>
              <a:lumOff val="40000"/>
            </a:schemeClr>
          </a:solidFill>
          <a:ln>
            <a:solidFill>
              <a:schemeClr val="accent2">
                <a:lumMod val="60000"/>
                <a:lumOff val="40000"/>
              </a:schemeClr>
            </a:solidFill>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26" name="Subtitle 2"/>
          <p:cNvSpPr txBox="1">
            <a:spLocks/>
          </p:cNvSpPr>
          <p:nvPr/>
        </p:nvSpPr>
        <p:spPr>
          <a:xfrm>
            <a:off x="-8502" y="692696"/>
            <a:ext cx="4076446" cy="144016"/>
          </a:xfrm>
          <a:prstGeom prst="rect">
            <a:avLst/>
          </a:prstGeom>
          <a:solidFill>
            <a:schemeClr val="accent2">
              <a:lumMod val="60000"/>
              <a:lumOff val="40000"/>
            </a:schemeClr>
          </a:solidFill>
          <a:ln>
            <a:solidFill>
              <a:schemeClr val="accent2">
                <a:lumMod val="60000"/>
                <a:lumOff val="40000"/>
              </a:schemeClr>
            </a:solidFill>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34" name="Subtitle 2"/>
          <p:cNvSpPr txBox="1">
            <a:spLocks/>
          </p:cNvSpPr>
          <p:nvPr/>
        </p:nvSpPr>
        <p:spPr>
          <a:xfrm>
            <a:off x="19740" y="3501008"/>
            <a:ext cx="9140016" cy="144016"/>
          </a:xfrm>
          <a:prstGeom prst="rect">
            <a:avLst/>
          </a:prstGeom>
          <a:solidFill>
            <a:schemeClr val="accent2">
              <a:lumMod val="60000"/>
              <a:lumOff val="40000"/>
            </a:schemeClr>
          </a:solidFill>
          <a:ln>
            <a:noFill/>
            <a:prstDash val="dash"/>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35" name="Subtitle 2"/>
          <p:cNvSpPr txBox="1">
            <a:spLocks/>
          </p:cNvSpPr>
          <p:nvPr/>
        </p:nvSpPr>
        <p:spPr>
          <a:xfrm>
            <a:off x="0" y="836712"/>
            <a:ext cx="3347864" cy="387125"/>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a:solidFill>
                  <a:schemeClr val="bg1"/>
                </a:solidFill>
              </a:rPr>
              <a:t>	</a:t>
            </a:r>
            <a:r>
              <a:rPr lang="en-GB" sz="2000" b="1" dirty="0" smtClean="0">
                <a:solidFill>
                  <a:schemeClr val="bg1"/>
                </a:solidFill>
              </a:rPr>
              <a:t>Raising Levels of Attainment</a:t>
            </a:r>
          </a:p>
        </p:txBody>
      </p:sp>
      <p:sp>
        <p:nvSpPr>
          <p:cNvPr id="36" name="Subtitle 2"/>
          <p:cNvSpPr txBox="1">
            <a:spLocks/>
          </p:cNvSpPr>
          <p:nvPr/>
        </p:nvSpPr>
        <p:spPr>
          <a:xfrm>
            <a:off x="0" y="1223837"/>
            <a:ext cx="3347864" cy="387125"/>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a:solidFill>
                  <a:schemeClr val="bg1"/>
                </a:solidFill>
              </a:rPr>
              <a:t>	</a:t>
            </a:r>
            <a:r>
              <a:rPr lang="en-GB" sz="2000" b="1" dirty="0" smtClean="0">
                <a:solidFill>
                  <a:schemeClr val="bg1"/>
                </a:solidFill>
              </a:rPr>
              <a:t>Values Education</a:t>
            </a:r>
            <a:endParaRPr lang="en-GB" sz="1300" b="1" dirty="0" smtClean="0">
              <a:solidFill>
                <a:schemeClr val="bg1"/>
              </a:solidFill>
            </a:endParaRPr>
          </a:p>
        </p:txBody>
      </p:sp>
      <p:sp>
        <p:nvSpPr>
          <p:cNvPr id="37" name="Subtitle 2"/>
          <p:cNvSpPr txBox="1">
            <a:spLocks/>
          </p:cNvSpPr>
          <p:nvPr/>
        </p:nvSpPr>
        <p:spPr>
          <a:xfrm>
            <a:off x="0" y="1611049"/>
            <a:ext cx="3347864" cy="387125"/>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	</a:t>
            </a:r>
            <a:r>
              <a:rPr lang="en-GB" sz="2000" b="1" dirty="0" smtClean="0">
                <a:solidFill>
                  <a:schemeClr val="bg1"/>
                </a:solidFill>
              </a:rPr>
              <a:t>Competition</a:t>
            </a:r>
            <a:endParaRPr lang="en-GB" sz="1300" b="1" dirty="0" smtClean="0">
              <a:solidFill>
                <a:schemeClr val="bg1"/>
              </a:solidFill>
            </a:endParaRPr>
          </a:p>
        </p:txBody>
      </p:sp>
      <p:sp>
        <p:nvSpPr>
          <p:cNvPr id="38" name="Subtitle 2"/>
          <p:cNvSpPr txBox="1">
            <a:spLocks/>
          </p:cNvSpPr>
          <p:nvPr/>
        </p:nvSpPr>
        <p:spPr>
          <a:xfrm>
            <a:off x="0" y="1998174"/>
            <a:ext cx="3347864" cy="387125"/>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	</a:t>
            </a:r>
            <a:r>
              <a:rPr lang="en-GB" sz="2000" b="1" dirty="0" smtClean="0">
                <a:solidFill>
                  <a:schemeClr val="bg1"/>
                </a:solidFill>
              </a:rPr>
              <a:t>Whole School Improvement</a:t>
            </a:r>
            <a:endParaRPr lang="en-GB" sz="1300" b="1" dirty="0" smtClean="0">
              <a:solidFill>
                <a:schemeClr val="bg1"/>
              </a:solidFill>
            </a:endParaRPr>
          </a:p>
        </p:txBody>
      </p:sp>
      <p:sp>
        <p:nvSpPr>
          <p:cNvPr id="39" name="Subtitle 2"/>
          <p:cNvSpPr txBox="1">
            <a:spLocks/>
          </p:cNvSpPr>
          <p:nvPr/>
        </p:nvSpPr>
        <p:spPr>
          <a:xfrm>
            <a:off x="0" y="2385299"/>
            <a:ext cx="3347864" cy="387125"/>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	</a:t>
            </a:r>
            <a:r>
              <a:rPr lang="en-GB" sz="2000" b="1" dirty="0" smtClean="0">
                <a:solidFill>
                  <a:schemeClr val="bg1"/>
                </a:solidFill>
              </a:rPr>
              <a:t>Behavioural Impact</a:t>
            </a:r>
            <a:endParaRPr lang="en-GB" sz="1300" b="1" dirty="0" smtClean="0">
              <a:solidFill>
                <a:schemeClr val="bg1"/>
              </a:solidFill>
            </a:endParaRPr>
          </a:p>
        </p:txBody>
      </p:sp>
      <p:sp>
        <p:nvSpPr>
          <p:cNvPr id="40" name="Subtitle 2"/>
          <p:cNvSpPr txBox="1">
            <a:spLocks/>
          </p:cNvSpPr>
          <p:nvPr/>
        </p:nvSpPr>
        <p:spPr>
          <a:xfrm>
            <a:off x="0" y="2772424"/>
            <a:ext cx="3347864" cy="387125"/>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	</a:t>
            </a:r>
            <a:r>
              <a:rPr lang="en-GB" sz="2000" b="1" dirty="0" smtClean="0">
                <a:solidFill>
                  <a:schemeClr val="bg1"/>
                </a:solidFill>
              </a:rPr>
              <a:t>Extra Curricular Support</a:t>
            </a:r>
            <a:endParaRPr lang="en-GB" sz="1300" b="1" dirty="0" smtClean="0">
              <a:solidFill>
                <a:schemeClr val="bg1"/>
              </a:solidFill>
            </a:endParaRPr>
          </a:p>
        </p:txBody>
      </p:sp>
      <p:sp>
        <p:nvSpPr>
          <p:cNvPr id="41" name="Subtitle 2"/>
          <p:cNvSpPr txBox="1">
            <a:spLocks/>
          </p:cNvSpPr>
          <p:nvPr/>
        </p:nvSpPr>
        <p:spPr>
          <a:xfrm>
            <a:off x="0" y="3140968"/>
            <a:ext cx="3347864" cy="387125"/>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	</a:t>
            </a:r>
            <a:r>
              <a:rPr lang="en-GB" sz="2000" b="1" dirty="0" smtClean="0">
                <a:solidFill>
                  <a:schemeClr val="bg1"/>
                </a:solidFill>
              </a:rPr>
              <a:t>Facilities and Equipment</a:t>
            </a:r>
            <a:endParaRPr lang="en-GB" sz="1300" b="1" dirty="0" smtClean="0">
              <a:solidFill>
                <a:schemeClr val="bg1"/>
              </a:solidFill>
            </a:endParaRPr>
          </a:p>
        </p:txBody>
      </p:sp>
      <p:pic>
        <p:nvPicPr>
          <p:cNvPr id="4099" name="Picture 3" descr="F:\Photos\IMG_02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3" y="5517232"/>
            <a:ext cx="1584176" cy="11312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098" name="Picture 2" descr="F:\Photos\IMG_091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868" t="9861" r="7171"/>
          <a:stretch/>
        </p:blipFill>
        <p:spPr bwMode="auto">
          <a:xfrm>
            <a:off x="7380313" y="4180908"/>
            <a:ext cx="1584176" cy="12199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5" name="Right Triangle 24"/>
          <p:cNvSpPr/>
          <p:nvPr/>
        </p:nvSpPr>
        <p:spPr>
          <a:xfrm rot="10800000">
            <a:off x="8639945" y="4077072"/>
            <a:ext cx="432048" cy="360040"/>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5278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48" t="14084" r="19666" b="12766"/>
          <a:stretch/>
        </p:blipFill>
        <p:spPr bwMode="auto">
          <a:xfrm>
            <a:off x="3339362" y="1"/>
            <a:ext cx="5804638" cy="3631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ubtitle 2"/>
          <p:cNvSpPr txBox="1">
            <a:spLocks/>
          </p:cNvSpPr>
          <p:nvPr/>
        </p:nvSpPr>
        <p:spPr>
          <a:xfrm>
            <a:off x="-2" y="44624"/>
            <a:ext cx="3347866" cy="144016"/>
          </a:xfrm>
          <a:prstGeom prst="rect">
            <a:avLst/>
          </a:prstGeom>
          <a:solidFill>
            <a:schemeClr val="accent2">
              <a:lumMod val="60000"/>
              <a:lumOff val="40000"/>
            </a:schemeClr>
          </a:solidFill>
          <a:ln>
            <a:noFill/>
            <a:prstDash val="dash"/>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5" name="Subtitle 2"/>
          <p:cNvSpPr txBox="1">
            <a:spLocks/>
          </p:cNvSpPr>
          <p:nvPr/>
        </p:nvSpPr>
        <p:spPr>
          <a:xfrm>
            <a:off x="-1" y="197043"/>
            <a:ext cx="3347865" cy="443526"/>
          </a:xfrm>
          <a:prstGeom prst="rect">
            <a:avLst/>
          </a:prstGeom>
          <a:solidFill>
            <a:schemeClr val="accent2">
              <a:lumMod val="40000"/>
              <a:lumOff val="60000"/>
            </a:schemeClr>
          </a:solidFill>
          <a:ln>
            <a:noFill/>
            <a:prstDash val="dash"/>
          </a:ln>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Introduction</a:t>
            </a:r>
            <a:endParaRPr lang="en-GB" b="1" dirty="0">
              <a:solidFill>
                <a:schemeClr val="bg1"/>
              </a:solidFill>
            </a:endParaRPr>
          </a:p>
        </p:txBody>
      </p:sp>
      <p:sp>
        <p:nvSpPr>
          <p:cNvPr id="11" name="Subtitle 2"/>
          <p:cNvSpPr txBox="1">
            <a:spLocks/>
          </p:cNvSpPr>
          <p:nvPr/>
        </p:nvSpPr>
        <p:spPr>
          <a:xfrm>
            <a:off x="6084168" y="2578860"/>
            <a:ext cx="3068395" cy="850141"/>
          </a:xfrm>
          <a:prstGeom prst="rect">
            <a:avLst/>
          </a:prstGeom>
          <a:solidFill>
            <a:schemeClr val="accent2">
              <a:lumMod val="60000"/>
              <a:lumOff val="40000"/>
            </a:schemeClr>
          </a:solidFill>
          <a:ln>
            <a:noFill/>
            <a:prstDash val="solid"/>
          </a:ln>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a:solidFill>
                  <a:schemeClr val="bg1"/>
                </a:solidFill>
              </a:rPr>
              <a:t>	P</a:t>
            </a:r>
            <a:r>
              <a:rPr lang="en-GB" b="1" dirty="0" smtClean="0">
                <a:solidFill>
                  <a:schemeClr val="bg1"/>
                </a:solidFill>
              </a:rPr>
              <a:t>upils can use sport to 	channel their aggression	and provides a 	motivational tool</a:t>
            </a:r>
            <a:endParaRPr lang="en-GB" b="1" dirty="0">
              <a:solidFill>
                <a:schemeClr val="bg1"/>
              </a:solidFill>
            </a:endParaRPr>
          </a:p>
        </p:txBody>
      </p:sp>
      <p:sp>
        <p:nvSpPr>
          <p:cNvPr id="14" name="Subtitle 2"/>
          <p:cNvSpPr txBox="1">
            <a:spLocks/>
          </p:cNvSpPr>
          <p:nvPr/>
        </p:nvSpPr>
        <p:spPr>
          <a:xfrm>
            <a:off x="3984" y="640569"/>
            <a:ext cx="3347866" cy="144016"/>
          </a:xfrm>
          <a:prstGeom prst="rect">
            <a:avLst/>
          </a:prstGeom>
          <a:solidFill>
            <a:schemeClr val="accent2">
              <a:lumMod val="60000"/>
              <a:lumOff val="40000"/>
            </a:schemeClr>
          </a:solidFill>
          <a:ln>
            <a:noFill/>
            <a:prstDash val="dash"/>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cxnSp>
        <p:nvCxnSpPr>
          <p:cNvPr id="16" name="Straight Connector 15"/>
          <p:cNvCxnSpPr/>
          <p:nvPr/>
        </p:nvCxnSpPr>
        <p:spPr>
          <a:xfrm flipV="1">
            <a:off x="3339363" y="44624"/>
            <a:ext cx="8501" cy="67056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 y="3698347"/>
            <a:ext cx="9144002" cy="5016758"/>
          </a:xfrm>
          <a:prstGeom prst="rect">
            <a:avLst/>
          </a:prstGeom>
          <a:noFill/>
        </p:spPr>
        <p:txBody>
          <a:bodyPr wrap="square" rtlCol="0">
            <a:spAutoFit/>
          </a:bodyPr>
          <a:lstStyle/>
          <a:p>
            <a:r>
              <a:rPr lang="en-GB" b="1" dirty="0" smtClean="0"/>
              <a:t>Behavioural Impact</a:t>
            </a:r>
            <a:endParaRPr lang="en-GB" b="1" dirty="0"/>
          </a:p>
          <a:p>
            <a:endParaRPr lang="en-GB" sz="1400" dirty="0"/>
          </a:p>
          <a:p>
            <a:r>
              <a:rPr lang="en-GB" sz="1400" dirty="0"/>
              <a:t>Behaviour is inadequate because, in too many lessons, pupils do not show a positive attitude to their work and, at times, they do not concentrate and become distracted. </a:t>
            </a:r>
            <a:r>
              <a:rPr lang="en-GB" sz="1400" dirty="0" smtClean="0"/>
              <a:t> </a:t>
            </a:r>
            <a:r>
              <a:rPr lang="en-GB" sz="1400" b="1" i="1" dirty="0" smtClean="0"/>
              <a:t>OFSTED 2013</a:t>
            </a:r>
            <a:endParaRPr lang="en-GB" sz="1400" b="1" i="1" dirty="0"/>
          </a:p>
          <a:p>
            <a:r>
              <a:rPr lang="en-GB" sz="1400" dirty="0"/>
              <a:t>	</a:t>
            </a:r>
            <a:endParaRPr lang="en-GB" sz="1400" dirty="0" smtClean="0"/>
          </a:p>
          <a:p>
            <a:pPr algn="r"/>
            <a:r>
              <a:rPr lang="en-GB" sz="1400" dirty="0" smtClean="0"/>
              <a:t>Pupils </a:t>
            </a:r>
            <a:r>
              <a:rPr lang="en-GB" sz="1400" dirty="0"/>
              <a:t>are interested in their learning and have positive attitudes which contribute to the good progress they make. Pupils’ behaviour is well managed. Leaders, teachers, teaching assistants, sports coaches and learning mentors are proactive in planning to meet the particular needs of pupils who demonstrate challenging </a:t>
            </a:r>
            <a:r>
              <a:rPr lang="en-GB" sz="1400" dirty="0" smtClean="0"/>
              <a:t>behaviour.  </a:t>
            </a:r>
            <a:r>
              <a:rPr lang="en-GB" sz="1400" b="1" i="1" dirty="0" smtClean="0"/>
              <a:t>OFSTED 2015</a:t>
            </a:r>
          </a:p>
          <a:p>
            <a:endParaRPr lang="en-GB" sz="1400" dirty="0"/>
          </a:p>
          <a:p>
            <a:pPr algn="r"/>
            <a:r>
              <a:rPr lang="en-GB" sz="1400" dirty="0"/>
              <a:t>Pupils’ behaviour at break and lunchtimes is excellent, as almost all pupils are engaged in the vast array of activities on offer. These include, for example, basketball, tennis, football, dodgeball, library club, music, dance, cinema club, gymnastics </a:t>
            </a:r>
            <a:r>
              <a:rPr lang="en-GB" sz="1400" dirty="0" smtClean="0"/>
              <a:t>and computer </a:t>
            </a:r>
            <a:r>
              <a:rPr lang="en-GB" sz="1400" dirty="0"/>
              <a:t>club. Many of the staff can often be found taking part with the children</a:t>
            </a:r>
            <a:r>
              <a:rPr lang="en-GB" dirty="0" smtClean="0"/>
              <a:t>.  </a:t>
            </a:r>
            <a:r>
              <a:rPr lang="en-GB" sz="1400" b="1" i="1" dirty="0" smtClean="0"/>
              <a:t>OFSTED 2015</a:t>
            </a:r>
            <a:endParaRPr lang="en-GB" sz="1400" b="1" i="1" dirty="0"/>
          </a:p>
          <a:p>
            <a:endParaRPr lang="en-GB" dirty="0"/>
          </a:p>
          <a:p>
            <a:r>
              <a:rPr lang="en-GB" dirty="0"/>
              <a:t>	</a:t>
            </a:r>
          </a:p>
          <a:p>
            <a:endParaRPr lang="en-GB" dirty="0"/>
          </a:p>
          <a:p>
            <a:endParaRPr lang="en-GB" dirty="0" smtClean="0"/>
          </a:p>
          <a:p>
            <a:endParaRPr lang="en-GB" dirty="0"/>
          </a:p>
          <a:p>
            <a:endParaRPr lang="en-GB" dirty="0" smtClean="0"/>
          </a:p>
          <a:p>
            <a:endParaRPr lang="en-GB" dirty="0"/>
          </a:p>
          <a:p>
            <a:endParaRPr lang="en-GB" dirty="0"/>
          </a:p>
        </p:txBody>
      </p:sp>
      <p:cxnSp>
        <p:nvCxnSpPr>
          <p:cNvPr id="20" name="Straight Connector 19"/>
          <p:cNvCxnSpPr/>
          <p:nvPr/>
        </p:nvCxnSpPr>
        <p:spPr>
          <a:xfrm>
            <a:off x="89755" y="4077072"/>
            <a:ext cx="8964489" cy="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p:nvCxnSpPr>
        <p:spPr>
          <a:xfrm>
            <a:off x="107504" y="6741368"/>
            <a:ext cx="8964489" cy="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24" name="Right Triangle 23"/>
          <p:cNvSpPr/>
          <p:nvPr/>
        </p:nvSpPr>
        <p:spPr>
          <a:xfrm>
            <a:off x="107504" y="6381328"/>
            <a:ext cx="432048" cy="360040"/>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ight Triangle 24"/>
          <p:cNvSpPr/>
          <p:nvPr/>
        </p:nvSpPr>
        <p:spPr>
          <a:xfrm rot="10800000">
            <a:off x="8639945" y="4077072"/>
            <a:ext cx="432048" cy="360040"/>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ubtitle 2"/>
          <p:cNvSpPr txBox="1">
            <a:spLocks/>
          </p:cNvSpPr>
          <p:nvPr/>
        </p:nvSpPr>
        <p:spPr>
          <a:xfrm>
            <a:off x="-4518" y="116632"/>
            <a:ext cx="3347864" cy="589606"/>
          </a:xfrm>
          <a:prstGeom prst="rect">
            <a:avLst/>
          </a:prstGeom>
          <a:solidFill>
            <a:schemeClr val="accent2">
              <a:lumMod val="40000"/>
              <a:lumOff val="60000"/>
            </a:schemeClr>
          </a:solidFill>
          <a:ln>
            <a:solidFill>
              <a:schemeClr val="accent2">
                <a:lumMod val="40000"/>
                <a:lumOff val="6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smtClean="0">
                <a:solidFill>
                  <a:schemeClr val="bg1"/>
                </a:solidFill>
              </a:rPr>
              <a:t>Introduction</a:t>
            </a:r>
            <a:endParaRPr lang="en-GB" dirty="0">
              <a:solidFill>
                <a:schemeClr val="bg1"/>
              </a:solidFill>
            </a:endParaRPr>
          </a:p>
        </p:txBody>
      </p:sp>
      <p:sp>
        <p:nvSpPr>
          <p:cNvPr id="28" name="Subtitle 2"/>
          <p:cNvSpPr txBox="1">
            <a:spLocks/>
          </p:cNvSpPr>
          <p:nvPr/>
        </p:nvSpPr>
        <p:spPr>
          <a:xfrm>
            <a:off x="-8501" y="1"/>
            <a:ext cx="3347864" cy="116632"/>
          </a:xfrm>
          <a:prstGeom prst="rect">
            <a:avLst/>
          </a:prstGeom>
          <a:solidFill>
            <a:schemeClr val="accent2">
              <a:lumMod val="60000"/>
              <a:lumOff val="40000"/>
            </a:schemeClr>
          </a:solidFill>
          <a:ln>
            <a:solidFill>
              <a:schemeClr val="accent2">
                <a:lumMod val="60000"/>
                <a:lumOff val="40000"/>
              </a:schemeClr>
            </a:solidFill>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29" name="Subtitle 2"/>
          <p:cNvSpPr txBox="1">
            <a:spLocks/>
          </p:cNvSpPr>
          <p:nvPr/>
        </p:nvSpPr>
        <p:spPr>
          <a:xfrm>
            <a:off x="-8502" y="692696"/>
            <a:ext cx="3347864" cy="151220"/>
          </a:xfrm>
          <a:prstGeom prst="rect">
            <a:avLst/>
          </a:prstGeom>
          <a:solidFill>
            <a:schemeClr val="accent2">
              <a:lumMod val="60000"/>
              <a:lumOff val="40000"/>
            </a:schemeClr>
          </a:solidFill>
          <a:ln>
            <a:solidFill>
              <a:schemeClr val="accent2">
                <a:lumMod val="60000"/>
                <a:lumOff val="40000"/>
              </a:schemeClr>
            </a:solidFill>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30" name="Subtitle 2"/>
          <p:cNvSpPr txBox="1">
            <a:spLocks/>
          </p:cNvSpPr>
          <p:nvPr/>
        </p:nvSpPr>
        <p:spPr>
          <a:xfrm>
            <a:off x="0" y="836712"/>
            <a:ext cx="3347864" cy="774251"/>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 	</a:t>
            </a:r>
            <a:r>
              <a:rPr lang="en-GB" sz="1400" b="1" dirty="0" smtClean="0">
                <a:solidFill>
                  <a:schemeClr val="bg1"/>
                </a:solidFill>
              </a:rPr>
              <a:t>Raising Levels of Attainment</a:t>
            </a:r>
            <a:endParaRPr lang="en-GB" sz="2000" b="1" dirty="0" smtClean="0">
              <a:solidFill>
                <a:schemeClr val="bg1"/>
              </a:solidFill>
            </a:endParaRPr>
          </a:p>
        </p:txBody>
      </p:sp>
      <p:sp>
        <p:nvSpPr>
          <p:cNvPr id="31" name="Subtitle 2"/>
          <p:cNvSpPr txBox="1">
            <a:spLocks/>
          </p:cNvSpPr>
          <p:nvPr/>
        </p:nvSpPr>
        <p:spPr>
          <a:xfrm>
            <a:off x="0" y="1556792"/>
            <a:ext cx="3347864" cy="720080"/>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a:solidFill>
                  <a:schemeClr val="bg1"/>
                </a:solidFill>
              </a:rPr>
              <a:t>	</a:t>
            </a:r>
            <a:r>
              <a:rPr lang="en-GB" sz="1400" b="1" dirty="0" smtClean="0">
                <a:solidFill>
                  <a:schemeClr val="bg1"/>
                </a:solidFill>
              </a:rPr>
              <a:t>Values Education</a:t>
            </a:r>
            <a:endParaRPr lang="en-GB" sz="1800" b="1" dirty="0" smtClean="0">
              <a:solidFill>
                <a:schemeClr val="bg1"/>
              </a:solidFill>
            </a:endParaRPr>
          </a:p>
        </p:txBody>
      </p:sp>
      <p:sp>
        <p:nvSpPr>
          <p:cNvPr id="32" name="Subtitle 2"/>
          <p:cNvSpPr txBox="1">
            <a:spLocks/>
          </p:cNvSpPr>
          <p:nvPr/>
        </p:nvSpPr>
        <p:spPr>
          <a:xfrm>
            <a:off x="0" y="2276872"/>
            <a:ext cx="3347864" cy="720080"/>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	</a:t>
            </a:r>
            <a:r>
              <a:rPr lang="en-GB" sz="1400" b="1" dirty="0" smtClean="0">
                <a:solidFill>
                  <a:schemeClr val="bg1"/>
                </a:solidFill>
              </a:rPr>
              <a:t>Competition</a:t>
            </a:r>
            <a:endParaRPr lang="en-GB" sz="3400" b="1" dirty="0" smtClean="0">
              <a:solidFill>
                <a:schemeClr val="bg1"/>
              </a:solidFill>
            </a:endParaRPr>
          </a:p>
        </p:txBody>
      </p:sp>
      <p:cxnSp>
        <p:nvCxnSpPr>
          <p:cNvPr id="3" name="Straight Connector 2"/>
          <p:cNvCxnSpPr/>
          <p:nvPr/>
        </p:nvCxnSpPr>
        <p:spPr>
          <a:xfrm>
            <a:off x="6732240" y="2578861"/>
            <a:ext cx="0" cy="850140"/>
          </a:xfrm>
          <a:prstGeom prst="line">
            <a:avLst/>
          </a:prstGeom>
          <a:ln w="127000" cmpd="tri">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1" name="Subtitle 2"/>
          <p:cNvSpPr txBox="1">
            <a:spLocks/>
          </p:cNvSpPr>
          <p:nvPr/>
        </p:nvSpPr>
        <p:spPr>
          <a:xfrm>
            <a:off x="-4518" y="116632"/>
            <a:ext cx="4072462" cy="589606"/>
          </a:xfrm>
          <a:prstGeom prst="rect">
            <a:avLst/>
          </a:prstGeom>
          <a:solidFill>
            <a:schemeClr val="accent2">
              <a:lumMod val="40000"/>
              <a:lumOff val="60000"/>
            </a:schemeClr>
          </a:solidFill>
          <a:ln>
            <a:solidFill>
              <a:schemeClr val="accent2">
                <a:lumMod val="40000"/>
                <a:lumOff val="60000"/>
              </a:schemeClr>
            </a:solidFill>
          </a:ln>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smtClean="0">
                <a:solidFill>
                  <a:schemeClr val="bg1"/>
                </a:solidFill>
              </a:rPr>
              <a:t>How we maximise our primary school sports funding</a:t>
            </a:r>
            <a:endParaRPr lang="en-GB" dirty="0">
              <a:solidFill>
                <a:schemeClr val="bg1"/>
              </a:solidFill>
            </a:endParaRPr>
          </a:p>
        </p:txBody>
      </p:sp>
      <p:sp>
        <p:nvSpPr>
          <p:cNvPr id="22" name="Subtitle 2"/>
          <p:cNvSpPr txBox="1">
            <a:spLocks/>
          </p:cNvSpPr>
          <p:nvPr/>
        </p:nvSpPr>
        <p:spPr>
          <a:xfrm>
            <a:off x="-8502" y="1"/>
            <a:ext cx="4076445" cy="116632"/>
          </a:xfrm>
          <a:prstGeom prst="rect">
            <a:avLst/>
          </a:prstGeom>
          <a:solidFill>
            <a:schemeClr val="accent2">
              <a:lumMod val="60000"/>
              <a:lumOff val="40000"/>
            </a:schemeClr>
          </a:solidFill>
          <a:ln>
            <a:solidFill>
              <a:schemeClr val="accent2">
                <a:lumMod val="60000"/>
                <a:lumOff val="40000"/>
              </a:schemeClr>
            </a:solidFill>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26" name="Subtitle 2"/>
          <p:cNvSpPr txBox="1">
            <a:spLocks/>
          </p:cNvSpPr>
          <p:nvPr/>
        </p:nvSpPr>
        <p:spPr>
          <a:xfrm>
            <a:off x="-8502" y="692696"/>
            <a:ext cx="4076446" cy="144016"/>
          </a:xfrm>
          <a:prstGeom prst="rect">
            <a:avLst/>
          </a:prstGeom>
          <a:solidFill>
            <a:schemeClr val="accent2">
              <a:lumMod val="60000"/>
              <a:lumOff val="40000"/>
            </a:schemeClr>
          </a:solidFill>
          <a:ln>
            <a:solidFill>
              <a:schemeClr val="accent2">
                <a:lumMod val="60000"/>
                <a:lumOff val="40000"/>
              </a:schemeClr>
            </a:solidFill>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34" name="Subtitle 2"/>
          <p:cNvSpPr txBox="1">
            <a:spLocks/>
          </p:cNvSpPr>
          <p:nvPr/>
        </p:nvSpPr>
        <p:spPr>
          <a:xfrm>
            <a:off x="19740" y="3501008"/>
            <a:ext cx="9140016" cy="144016"/>
          </a:xfrm>
          <a:prstGeom prst="rect">
            <a:avLst/>
          </a:prstGeom>
          <a:solidFill>
            <a:schemeClr val="accent2">
              <a:lumMod val="60000"/>
              <a:lumOff val="40000"/>
            </a:schemeClr>
          </a:solidFill>
          <a:ln>
            <a:noFill/>
            <a:prstDash val="dash"/>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35" name="Subtitle 2"/>
          <p:cNvSpPr txBox="1">
            <a:spLocks/>
          </p:cNvSpPr>
          <p:nvPr/>
        </p:nvSpPr>
        <p:spPr>
          <a:xfrm>
            <a:off x="0" y="836712"/>
            <a:ext cx="3347864" cy="387125"/>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a:solidFill>
                  <a:schemeClr val="bg1"/>
                </a:solidFill>
              </a:rPr>
              <a:t>	</a:t>
            </a:r>
            <a:r>
              <a:rPr lang="en-GB" sz="2000" b="1" dirty="0" smtClean="0">
                <a:solidFill>
                  <a:schemeClr val="bg1"/>
                </a:solidFill>
              </a:rPr>
              <a:t>Raising Levels of Attainment</a:t>
            </a:r>
          </a:p>
        </p:txBody>
      </p:sp>
      <p:sp>
        <p:nvSpPr>
          <p:cNvPr id="36" name="Subtitle 2"/>
          <p:cNvSpPr txBox="1">
            <a:spLocks/>
          </p:cNvSpPr>
          <p:nvPr/>
        </p:nvSpPr>
        <p:spPr>
          <a:xfrm>
            <a:off x="0" y="1223837"/>
            <a:ext cx="3347864" cy="387125"/>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a:solidFill>
                  <a:schemeClr val="bg1"/>
                </a:solidFill>
              </a:rPr>
              <a:t>	</a:t>
            </a:r>
            <a:r>
              <a:rPr lang="en-GB" sz="2000" b="1" dirty="0" smtClean="0">
                <a:solidFill>
                  <a:schemeClr val="bg1"/>
                </a:solidFill>
              </a:rPr>
              <a:t>Values Education</a:t>
            </a:r>
            <a:endParaRPr lang="en-GB" sz="1300" b="1" dirty="0" smtClean="0">
              <a:solidFill>
                <a:schemeClr val="bg1"/>
              </a:solidFill>
            </a:endParaRPr>
          </a:p>
        </p:txBody>
      </p:sp>
      <p:sp>
        <p:nvSpPr>
          <p:cNvPr id="37" name="Subtitle 2"/>
          <p:cNvSpPr txBox="1">
            <a:spLocks/>
          </p:cNvSpPr>
          <p:nvPr/>
        </p:nvSpPr>
        <p:spPr>
          <a:xfrm>
            <a:off x="0" y="1611049"/>
            <a:ext cx="3347864" cy="387125"/>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	</a:t>
            </a:r>
            <a:r>
              <a:rPr lang="en-GB" sz="2000" b="1" dirty="0" smtClean="0">
                <a:solidFill>
                  <a:schemeClr val="bg1"/>
                </a:solidFill>
              </a:rPr>
              <a:t>Competition</a:t>
            </a:r>
            <a:endParaRPr lang="en-GB" sz="1300" b="1" dirty="0" smtClean="0">
              <a:solidFill>
                <a:schemeClr val="bg1"/>
              </a:solidFill>
            </a:endParaRPr>
          </a:p>
        </p:txBody>
      </p:sp>
      <p:sp>
        <p:nvSpPr>
          <p:cNvPr id="38" name="Subtitle 2"/>
          <p:cNvSpPr txBox="1">
            <a:spLocks/>
          </p:cNvSpPr>
          <p:nvPr/>
        </p:nvSpPr>
        <p:spPr>
          <a:xfrm>
            <a:off x="0" y="1998174"/>
            <a:ext cx="3347864" cy="387125"/>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	</a:t>
            </a:r>
            <a:r>
              <a:rPr lang="en-GB" sz="2000" b="1" dirty="0" smtClean="0">
                <a:solidFill>
                  <a:schemeClr val="bg1"/>
                </a:solidFill>
              </a:rPr>
              <a:t>Whole School Improvement</a:t>
            </a:r>
            <a:endParaRPr lang="en-GB" sz="1300" b="1" dirty="0" smtClean="0">
              <a:solidFill>
                <a:schemeClr val="bg1"/>
              </a:solidFill>
            </a:endParaRPr>
          </a:p>
        </p:txBody>
      </p:sp>
      <p:sp>
        <p:nvSpPr>
          <p:cNvPr id="39" name="Subtitle 2"/>
          <p:cNvSpPr txBox="1">
            <a:spLocks/>
          </p:cNvSpPr>
          <p:nvPr/>
        </p:nvSpPr>
        <p:spPr>
          <a:xfrm>
            <a:off x="0" y="2385299"/>
            <a:ext cx="3347864" cy="387125"/>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	</a:t>
            </a:r>
            <a:r>
              <a:rPr lang="en-GB" sz="2000" b="1" dirty="0" smtClean="0">
                <a:solidFill>
                  <a:schemeClr val="bg1"/>
                </a:solidFill>
              </a:rPr>
              <a:t>Behavioural Impact</a:t>
            </a:r>
            <a:endParaRPr lang="en-GB" sz="1300" b="1" dirty="0" smtClean="0">
              <a:solidFill>
                <a:schemeClr val="bg1"/>
              </a:solidFill>
            </a:endParaRPr>
          </a:p>
        </p:txBody>
      </p:sp>
      <p:sp>
        <p:nvSpPr>
          <p:cNvPr id="40" name="Subtitle 2"/>
          <p:cNvSpPr txBox="1">
            <a:spLocks/>
          </p:cNvSpPr>
          <p:nvPr/>
        </p:nvSpPr>
        <p:spPr>
          <a:xfrm>
            <a:off x="0" y="2772424"/>
            <a:ext cx="3347864" cy="387125"/>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	</a:t>
            </a:r>
            <a:r>
              <a:rPr lang="en-GB" sz="2000" b="1" dirty="0" smtClean="0">
                <a:solidFill>
                  <a:schemeClr val="bg1"/>
                </a:solidFill>
              </a:rPr>
              <a:t>Extra Curricular Support</a:t>
            </a:r>
            <a:endParaRPr lang="en-GB" sz="1300" b="1" dirty="0" smtClean="0">
              <a:solidFill>
                <a:schemeClr val="bg1"/>
              </a:solidFill>
            </a:endParaRPr>
          </a:p>
        </p:txBody>
      </p:sp>
      <p:sp>
        <p:nvSpPr>
          <p:cNvPr id="41" name="Subtitle 2"/>
          <p:cNvSpPr txBox="1">
            <a:spLocks/>
          </p:cNvSpPr>
          <p:nvPr/>
        </p:nvSpPr>
        <p:spPr>
          <a:xfrm>
            <a:off x="0" y="3140968"/>
            <a:ext cx="3347864" cy="387125"/>
          </a:xfrm>
          <a:prstGeom prst="rect">
            <a:avLst/>
          </a:prstGeom>
          <a:solidFill>
            <a:schemeClr val="accent2">
              <a:lumMod val="40000"/>
              <a:lumOff val="60000"/>
            </a:schemeClr>
          </a:solidFill>
          <a:ln>
            <a:solidFill>
              <a:schemeClr val="bg1"/>
            </a:solidFill>
            <a:prstDash val="dash"/>
          </a:ln>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bg1"/>
                </a:solidFill>
              </a:rPr>
              <a:t>	</a:t>
            </a:r>
            <a:r>
              <a:rPr lang="en-GB" sz="2000" b="1" dirty="0" smtClean="0">
                <a:solidFill>
                  <a:schemeClr val="bg1"/>
                </a:solidFill>
              </a:rPr>
              <a:t>Facilities and Equipment</a:t>
            </a:r>
            <a:endParaRPr lang="en-GB" sz="1300" b="1" dirty="0" smtClean="0">
              <a:solidFill>
                <a:schemeClr val="bg1"/>
              </a:solidFill>
            </a:endParaRPr>
          </a:p>
        </p:txBody>
      </p:sp>
    </p:spTree>
    <p:extLst>
      <p:ext uri="{BB962C8B-B14F-4D97-AF65-F5344CB8AC3E}">
        <p14:creationId xmlns:p14="http://schemas.microsoft.com/office/powerpoint/2010/main" val="2913410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5752" y="867883"/>
            <a:ext cx="5502351" cy="544894"/>
          </a:xfrm>
          <a:prstGeom prst="rect">
            <a:avLst/>
          </a:prstGeom>
          <a:solidFill>
            <a:srgbClr val="66FFFF"/>
          </a:solidFill>
          <a:ln>
            <a:no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smtClean="0">
                <a:solidFill>
                  <a:schemeClr val="tx2">
                    <a:lumMod val="50000"/>
                  </a:schemeClr>
                </a:solidFill>
              </a:rPr>
              <a:t>	Physical Education delivered by specialist in 	sport and physical education</a:t>
            </a:r>
            <a:endParaRPr lang="en-GB" sz="8000" dirty="0">
              <a:solidFill>
                <a:schemeClr val="tx2">
                  <a:lumMod val="50000"/>
                </a:schemeClr>
              </a:solidFill>
            </a:endParaRPr>
          </a:p>
        </p:txBody>
      </p:sp>
      <p:sp>
        <p:nvSpPr>
          <p:cNvPr id="3" name="Subtitle 2"/>
          <p:cNvSpPr txBox="1">
            <a:spLocks/>
          </p:cNvSpPr>
          <p:nvPr/>
        </p:nvSpPr>
        <p:spPr>
          <a:xfrm>
            <a:off x="-12486" y="751251"/>
            <a:ext cx="9152502" cy="116632"/>
          </a:xfrm>
          <a:prstGeom prst="rect">
            <a:avLst/>
          </a:prstGeom>
          <a:solidFill>
            <a:srgbClr val="00B0F0"/>
          </a:solidFill>
          <a:ln>
            <a:noFill/>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4" name="Subtitle 2"/>
          <p:cNvSpPr txBox="1">
            <a:spLocks/>
          </p:cNvSpPr>
          <p:nvPr/>
        </p:nvSpPr>
        <p:spPr>
          <a:xfrm>
            <a:off x="-8503" y="1412776"/>
            <a:ext cx="5516606" cy="144016"/>
          </a:xfrm>
          <a:prstGeom prst="rect">
            <a:avLst/>
          </a:prstGeom>
          <a:solidFill>
            <a:srgbClr val="00B0F0"/>
          </a:solidFill>
          <a:ln>
            <a:noFill/>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5" name="Subtitle 2"/>
          <p:cNvSpPr txBox="1">
            <a:spLocks/>
          </p:cNvSpPr>
          <p:nvPr/>
        </p:nvSpPr>
        <p:spPr>
          <a:xfrm>
            <a:off x="3984" y="116631"/>
            <a:ext cx="9140016" cy="634619"/>
          </a:xfrm>
          <a:prstGeom prst="rect">
            <a:avLst/>
          </a:prstGeom>
          <a:solidFill>
            <a:srgbClr val="66FFFF"/>
          </a:solidFill>
          <a:ln>
            <a:noFill/>
            <a:prstDash val="dash"/>
          </a:ln>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tx2">
                    <a:lumMod val="50000"/>
                  </a:schemeClr>
                </a:solidFill>
              </a:rPr>
              <a:t>	</a:t>
            </a:r>
            <a:r>
              <a:rPr lang="en-GB" b="1" dirty="0">
                <a:solidFill>
                  <a:schemeClr val="tx2">
                    <a:lumMod val="50000"/>
                  </a:schemeClr>
                </a:solidFill>
              </a:rPr>
              <a:t>Effective </a:t>
            </a:r>
            <a:r>
              <a:rPr lang="en-GB" b="1" dirty="0" smtClean="0">
                <a:solidFill>
                  <a:schemeClr val="tx2">
                    <a:lumMod val="50000"/>
                  </a:schemeClr>
                </a:solidFill>
              </a:rPr>
              <a:t>Deployment </a:t>
            </a:r>
            <a:r>
              <a:rPr lang="en-GB" b="1" dirty="0">
                <a:solidFill>
                  <a:schemeClr val="tx2">
                    <a:lumMod val="50000"/>
                  </a:schemeClr>
                </a:solidFill>
              </a:rPr>
              <a:t>of </a:t>
            </a:r>
            <a:r>
              <a:rPr lang="en-GB" b="1" dirty="0" smtClean="0">
                <a:solidFill>
                  <a:schemeClr val="tx2">
                    <a:lumMod val="50000"/>
                  </a:schemeClr>
                </a:solidFill>
              </a:rPr>
              <a:t>Sports Coaches </a:t>
            </a:r>
            <a:r>
              <a:rPr lang="en-GB" b="1" dirty="0">
                <a:solidFill>
                  <a:schemeClr val="tx2">
                    <a:lumMod val="50000"/>
                  </a:schemeClr>
                </a:solidFill>
              </a:rPr>
              <a:t>in </a:t>
            </a:r>
            <a:r>
              <a:rPr lang="en-GB" b="1" dirty="0" smtClean="0">
                <a:solidFill>
                  <a:schemeClr val="tx2">
                    <a:lumMod val="50000"/>
                  </a:schemeClr>
                </a:solidFill>
              </a:rPr>
              <a:t>Schools </a:t>
            </a:r>
            <a:endParaRPr lang="en-GB" sz="2800" b="1" dirty="0">
              <a:solidFill>
                <a:schemeClr val="tx2">
                  <a:lumMod val="50000"/>
                </a:schemeClr>
              </a:solidFill>
            </a:endParaRPr>
          </a:p>
        </p:txBody>
      </p:sp>
      <p:sp>
        <p:nvSpPr>
          <p:cNvPr id="7" name="Subtitle 2"/>
          <p:cNvSpPr txBox="1">
            <a:spLocks/>
          </p:cNvSpPr>
          <p:nvPr/>
        </p:nvSpPr>
        <p:spPr>
          <a:xfrm>
            <a:off x="3984" y="-27384"/>
            <a:ext cx="9140016" cy="144016"/>
          </a:xfrm>
          <a:prstGeom prst="rect">
            <a:avLst/>
          </a:prstGeom>
          <a:solidFill>
            <a:srgbClr val="00B0F0"/>
          </a:solidFill>
          <a:ln>
            <a:noFill/>
            <a:prstDash val="dash"/>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8" name="Subtitle 2"/>
          <p:cNvSpPr txBox="1">
            <a:spLocks/>
          </p:cNvSpPr>
          <p:nvPr/>
        </p:nvSpPr>
        <p:spPr>
          <a:xfrm>
            <a:off x="0" y="6594976"/>
            <a:ext cx="9140016" cy="144016"/>
          </a:xfrm>
          <a:prstGeom prst="rect">
            <a:avLst/>
          </a:prstGeom>
          <a:solidFill>
            <a:srgbClr val="66FFFF"/>
          </a:solidFill>
          <a:ln>
            <a:noFill/>
            <a:prstDash val="dash"/>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9" name="Subtitle 2"/>
          <p:cNvSpPr txBox="1">
            <a:spLocks/>
          </p:cNvSpPr>
          <p:nvPr/>
        </p:nvSpPr>
        <p:spPr>
          <a:xfrm>
            <a:off x="3984" y="6738992"/>
            <a:ext cx="9140016" cy="144016"/>
          </a:xfrm>
          <a:prstGeom prst="rect">
            <a:avLst/>
          </a:prstGeom>
          <a:solidFill>
            <a:srgbClr val="00B0F0"/>
          </a:solidFill>
          <a:ln>
            <a:noFill/>
            <a:prstDash val="dash"/>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cxnSp>
        <p:nvCxnSpPr>
          <p:cNvPr id="11" name="Straight Connector 10"/>
          <p:cNvCxnSpPr/>
          <p:nvPr/>
        </p:nvCxnSpPr>
        <p:spPr>
          <a:xfrm>
            <a:off x="611560" y="-27384"/>
            <a:ext cx="0" cy="1592663"/>
          </a:xfrm>
          <a:prstGeom prst="line">
            <a:avLst/>
          </a:prstGeom>
          <a:ln w="127000" cmpd="tri">
            <a:solidFill>
              <a:schemeClr val="accent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Subtitle 2"/>
          <p:cNvSpPr txBox="1">
            <a:spLocks/>
          </p:cNvSpPr>
          <p:nvPr/>
        </p:nvSpPr>
        <p:spPr>
          <a:xfrm>
            <a:off x="-8503" y="6450960"/>
            <a:ext cx="9140016" cy="144016"/>
          </a:xfrm>
          <a:prstGeom prst="rect">
            <a:avLst/>
          </a:prstGeom>
          <a:solidFill>
            <a:srgbClr val="00B0F0"/>
          </a:solidFill>
          <a:ln>
            <a:noFill/>
            <a:prstDash val="dash"/>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17" name="TextBox 16"/>
          <p:cNvSpPr txBox="1"/>
          <p:nvPr/>
        </p:nvSpPr>
        <p:spPr>
          <a:xfrm>
            <a:off x="5752" y="1556792"/>
            <a:ext cx="5502351" cy="2677656"/>
          </a:xfrm>
          <a:prstGeom prst="rect">
            <a:avLst/>
          </a:prstGeom>
          <a:noFill/>
        </p:spPr>
        <p:txBody>
          <a:bodyPr wrap="square" rtlCol="0">
            <a:spAutoFit/>
          </a:bodyPr>
          <a:lstStyle/>
          <a:p>
            <a:pPr algn="just"/>
            <a:r>
              <a:rPr lang="en-GB" sz="1400" dirty="0" smtClean="0"/>
              <a:t>At West Heath Primary School we have employed specialist in their field to deliver a specialise subject.  GetSports-Active Ltd. were founded in 2006.  Their managing directors come from high quality sporting backgrounds.  Adam Hooper is a former secondary school physical education teacher.  He designs and plans lessons knowing the expectation of secondary education and beyond.  Colm Tiernan has over 15 years of coaching experience, including experience of coaching abroad. He understands how to engage children and get them enthusiastic about sport.  GetSports-Active Ltd. have a trained team of coaches who are proficient in the delivery of a high quality physical education program.  They understand the national curriculum and the policies within schools.</a:t>
            </a:r>
          </a:p>
        </p:txBody>
      </p:sp>
      <p:sp>
        <p:nvSpPr>
          <p:cNvPr id="18" name="TextBox 17"/>
          <p:cNvSpPr txBox="1"/>
          <p:nvPr/>
        </p:nvSpPr>
        <p:spPr>
          <a:xfrm>
            <a:off x="3620105" y="4005064"/>
            <a:ext cx="5511408" cy="2462213"/>
          </a:xfrm>
          <a:prstGeom prst="rect">
            <a:avLst/>
          </a:prstGeom>
          <a:noFill/>
        </p:spPr>
        <p:txBody>
          <a:bodyPr wrap="square" rtlCol="0">
            <a:spAutoFit/>
          </a:bodyPr>
          <a:lstStyle/>
          <a:p>
            <a:pPr algn="just"/>
            <a:r>
              <a:rPr lang="en-GB" sz="1400" dirty="0"/>
              <a:t>GetSports-Active is an innovative sporting provision. It provides multi sporting opportunities for children, schools and communities with the aim of encouraging healthy lifestyles, lifelong sports participation and social interaction. GetSports-Active looks to provide a positive sporting environment, exposing children, young people and adults to unique experiences and the potential lifelong benefits of sport. Through sport GetSports-Active aspires to stimulate physical growth, raise self-esteem, contribute to social development and enhance overall health and well-being. GetSports-Active reveals the positive impact of sport to children, schools and communities by delivering a range of sports programmes in a manner that is always consistent and of a high </a:t>
            </a:r>
            <a:r>
              <a:rPr lang="en-GB" sz="1400" dirty="0" smtClean="0"/>
              <a:t>quality.</a:t>
            </a:r>
            <a:endParaRPr lang="en-GB" sz="1400" dirty="0"/>
          </a:p>
        </p:txBody>
      </p:sp>
      <p:pic>
        <p:nvPicPr>
          <p:cNvPr id="1027" name="Picture 3" descr="F:\Photos\IMG_562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19" t="4521" r="10143" b="10106"/>
          <a:stretch/>
        </p:blipFill>
        <p:spPr bwMode="auto">
          <a:xfrm>
            <a:off x="-12486" y="4322677"/>
            <a:ext cx="3623410" cy="2418691"/>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20" name="Picture 19" descr="GSA"/>
          <p:cNvPicPr/>
          <p:nvPr/>
        </p:nvPicPr>
        <p:blipFill rotWithShape="1">
          <a:blip r:embed="rId3" cstate="print">
            <a:extLst>
              <a:ext uri="{28A0092B-C50C-407E-A947-70E740481C1C}">
                <a14:useLocalDpi xmlns:a14="http://schemas.microsoft.com/office/drawing/2010/main" val="0"/>
              </a:ext>
            </a:extLst>
          </a:blip>
          <a:srcRect l="34616" r="30000" b="30769"/>
          <a:stretch/>
        </p:blipFill>
        <p:spPr bwMode="auto">
          <a:xfrm>
            <a:off x="5576503" y="3284984"/>
            <a:ext cx="651681" cy="648072"/>
          </a:xfrm>
          <a:prstGeom prst="rect">
            <a:avLst/>
          </a:prstGeom>
          <a:noFill/>
          <a:ln w="12700" cap="flat" cmpd="sng" algn="ctr">
            <a:noFill/>
            <a:prstDash val="solid"/>
            <a:miter lim="800000"/>
            <a:headEnd type="none" w="med" len="med"/>
            <a:tailEnd type="none" w="med" len="med"/>
          </a:ln>
          <a:extLst>
            <a:ext uri="{53640926-AAD7-44D8-BBD7-CCE9431645EC}">
              <a14:shadowObscured xmlns:a14="http://schemas.microsoft.com/office/drawing/2010/main"/>
            </a:ext>
          </a:extLst>
        </p:spPr>
      </p:pic>
      <p:sp>
        <p:nvSpPr>
          <p:cNvPr id="21" name="Subtitle 2"/>
          <p:cNvSpPr txBox="1">
            <a:spLocks/>
          </p:cNvSpPr>
          <p:nvPr/>
        </p:nvSpPr>
        <p:spPr>
          <a:xfrm>
            <a:off x="6204738" y="3460170"/>
            <a:ext cx="2939262" cy="544894"/>
          </a:xfrm>
          <a:prstGeom prst="rect">
            <a:avLst/>
          </a:prstGeom>
          <a:noFill/>
          <a:ln>
            <a:noFill/>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smtClean="0">
                <a:solidFill>
                  <a:schemeClr val="tx2">
                    <a:lumMod val="50000"/>
                  </a:schemeClr>
                </a:solidFill>
              </a:rPr>
              <a:t>GetSports-Active Ltd.</a:t>
            </a:r>
            <a:endParaRPr lang="en-GB" sz="8000" dirty="0">
              <a:solidFill>
                <a:schemeClr val="tx2">
                  <a:lumMod val="50000"/>
                </a:schemeClr>
              </a:solidFill>
            </a:endParaRPr>
          </a:p>
        </p:txBody>
      </p:sp>
      <p:pic>
        <p:nvPicPr>
          <p:cNvPr id="6" name="Picture 2" descr="F:\IMG_980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317" r="9403"/>
          <a:stretch/>
        </p:blipFill>
        <p:spPr bwMode="auto">
          <a:xfrm>
            <a:off x="5508103" y="859900"/>
            <a:ext cx="3635897" cy="23994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647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5752" y="867883"/>
            <a:ext cx="5502351" cy="544894"/>
          </a:xfrm>
          <a:prstGeom prst="rect">
            <a:avLst/>
          </a:prstGeom>
          <a:solidFill>
            <a:srgbClr val="66FFFF"/>
          </a:solidFill>
          <a:ln>
            <a:no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smtClean="0">
                <a:solidFill>
                  <a:schemeClr val="tx2">
                    <a:lumMod val="50000"/>
                  </a:schemeClr>
                </a:solidFill>
              </a:rPr>
              <a:t>	Physical Education delivered by specialist in 	sport and physical education</a:t>
            </a:r>
            <a:endParaRPr lang="en-GB" sz="8000" dirty="0">
              <a:solidFill>
                <a:schemeClr val="tx2">
                  <a:lumMod val="50000"/>
                </a:schemeClr>
              </a:solidFill>
            </a:endParaRPr>
          </a:p>
        </p:txBody>
      </p:sp>
      <p:sp>
        <p:nvSpPr>
          <p:cNvPr id="3" name="Subtitle 2"/>
          <p:cNvSpPr txBox="1">
            <a:spLocks/>
          </p:cNvSpPr>
          <p:nvPr/>
        </p:nvSpPr>
        <p:spPr>
          <a:xfrm>
            <a:off x="-12486" y="751251"/>
            <a:ext cx="9152502" cy="116632"/>
          </a:xfrm>
          <a:prstGeom prst="rect">
            <a:avLst/>
          </a:prstGeom>
          <a:solidFill>
            <a:srgbClr val="00B0F0"/>
          </a:solidFill>
          <a:ln>
            <a:noFill/>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4" name="Subtitle 2"/>
          <p:cNvSpPr txBox="1">
            <a:spLocks/>
          </p:cNvSpPr>
          <p:nvPr/>
        </p:nvSpPr>
        <p:spPr>
          <a:xfrm>
            <a:off x="3984" y="1411640"/>
            <a:ext cx="5516606" cy="144016"/>
          </a:xfrm>
          <a:prstGeom prst="rect">
            <a:avLst/>
          </a:prstGeom>
          <a:solidFill>
            <a:srgbClr val="00B0F0"/>
          </a:solidFill>
          <a:ln>
            <a:noFill/>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5" name="Subtitle 2"/>
          <p:cNvSpPr txBox="1">
            <a:spLocks/>
          </p:cNvSpPr>
          <p:nvPr/>
        </p:nvSpPr>
        <p:spPr>
          <a:xfrm>
            <a:off x="3984" y="116631"/>
            <a:ext cx="9140016" cy="634619"/>
          </a:xfrm>
          <a:prstGeom prst="rect">
            <a:avLst/>
          </a:prstGeom>
          <a:solidFill>
            <a:srgbClr val="66FFFF"/>
          </a:solidFill>
          <a:ln>
            <a:noFill/>
            <a:prstDash val="dash"/>
          </a:ln>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b="1" dirty="0" smtClean="0">
                <a:solidFill>
                  <a:schemeClr val="tx2">
                    <a:lumMod val="50000"/>
                  </a:schemeClr>
                </a:solidFill>
              </a:rPr>
              <a:t>	</a:t>
            </a:r>
            <a:r>
              <a:rPr lang="en-GB" b="1" dirty="0">
                <a:solidFill>
                  <a:schemeClr val="tx2">
                    <a:lumMod val="50000"/>
                  </a:schemeClr>
                </a:solidFill>
              </a:rPr>
              <a:t>Effective </a:t>
            </a:r>
            <a:r>
              <a:rPr lang="en-GB" b="1" dirty="0" smtClean="0">
                <a:solidFill>
                  <a:schemeClr val="tx2">
                    <a:lumMod val="50000"/>
                  </a:schemeClr>
                </a:solidFill>
              </a:rPr>
              <a:t>Deployment </a:t>
            </a:r>
            <a:r>
              <a:rPr lang="en-GB" b="1" dirty="0">
                <a:solidFill>
                  <a:schemeClr val="tx2">
                    <a:lumMod val="50000"/>
                  </a:schemeClr>
                </a:solidFill>
              </a:rPr>
              <a:t>of </a:t>
            </a:r>
            <a:r>
              <a:rPr lang="en-GB" b="1" dirty="0" smtClean="0">
                <a:solidFill>
                  <a:schemeClr val="tx2">
                    <a:lumMod val="50000"/>
                  </a:schemeClr>
                </a:solidFill>
              </a:rPr>
              <a:t>Sports Coaches </a:t>
            </a:r>
            <a:r>
              <a:rPr lang="en-GB" b="1" dirty="0">
                <a:solidFill>
                  <a:schemeClr val="tx2">
                    <a:lumMod val="50000"/>
                  </a:schemeClr>
                </a:solidFill>
              </a:rPr>
              <a:t>in </a:t>
            </a:r>
            <a:r>
              <a:rPr lang="en-GB" b="1" dirty="0" smtClean="0">
                <a:solidFill>
                  <a:schemeClr val="tx2">
                    <a:lumMod val="50000"/>
                  </a:schemeClr>
                </a:solidFill>
              </a:rPr>
              <a:t>Schools </a:t>
            </a:r>
            <a:endParaRPr lang="en-GB" sz="2800" b="1" dirty="0">
              <a:solidFill>
                <a:schemeClr val="tx2">
                  <a:lumMod val="50000"/>
                </a:schemeClr>
              </a:solidFill>
            </a:endParaRPr>
          </a:p>
        </p:txBody>
      </p:sp>
      <p:sp>
        <p:nvSpPr>
          <p:cNvPr id="7" name="Subtitle 2"/>
          <p:cNvSpPr txBox="1">
            <a:spLocks/>
          </p:cNvSpPr>
          <p:nvPr/>
        </p:nvSpPr>
        <p:spPr>
          <a:xfrm>
            <a:off x="3984" y="-27384"/>
            <a:ext cx="9140016" cy="144016"/>
          </a:xfrm>
          <a:prstGeom prst="rect">
            <a:avLst/>
          </a:prstGeom>
          <a:solidFill>
            <a:srgbClr val="00B0F0"/>
          </a:solidFill>
          <a:ln>
            <a:noFill/>
            <a:prstDash val="dash"/>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8" name="Subtitle 2"/>
          <p:cNvSpPr txBox="1">
            <a:spLocks/>
          </p:cNvSpPr>
          <p:nvPr/>
        </p:nvSpPr>
        <p:spPr>
          <a:xfrm>
            <a:off x="0" y="6594976"/>
            <a:ext cx="9140016" cy="144016"/>
          </a:xfrm>
          <a:prstGeom prst="rect">
            <a:avLst/>
          </a:prstGeom>
          <a:solidFill>
            <a:srgbClr val="66FFFF"/>
          </a:solidFill>
          <a:ln>
            <a:noFill/>
            <a:prstDash val="dash"/>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sp>
        <p:nvSpPr>
          <p:cNvPr id="9" name="Subtitle 2"/>
          <p:cNvSpPr txBox="1">
            <a:spLocks/>
          </p:cNvSpPr>
          <p:nvPr/>
        </p:nvSpPr>
        <p:spPr>
          <a:xfrm>
            <a:off x="3984" y="6738992"/>
            <a:ext cx="9140016" cy="144016"/>
          </a:xfrm>
          <a:prstGeom prst="rect">
            <a:avLst/>
          </a:prstGeom>
          <a:solidFill>
            <a:srgbClr val="00B0F0"/>
          </a:solidFill>
          <a:ln>
            <a:noFill/>
            <a:prstDash val="dash"/>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cxnSp>
        <p:nvCxnSpPr>
          <p:cNvPr id="11" name="Straight Connector 10"/>
          <p:cNvCxnSpPr/>
          <p:nvPr/>
        </p:nvCxnSpPr>
        <p:spPr>
          <a:xfrm>
            <a:off x="611560" y="-27384"/>
            <a:ext cx="0" cy="1592663"/>
          </a:xfrm>
          <a:prstGeom prst="line">
            <a:avLst/>
          </a:prstGeom>
          <a:ln w="127000" cmpd="tri">
            <a:solidFill>
              <a:schemeClr val="accent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Subtitle 2"/>
          <p:cNvSpPr txBox="1">
            <a:spLocks/>
          </p:cNvSpPr>
          <p:nvPr/>
        </p:nvSpPr>
        <p:spPr>
          <a:xfrm>
            <a:off x="-8503" y="6450960"/>
            <a:ext cx="9140016" cy="144016"/>
          </a:xfrm>
          <a:prstGeom prst="rect">
            <a:avLst/>
          </a:prstGeom>
          <a:solidFill>
            <a:srgbClr val="00B0F0"/>
          </a:solidFill>
          <a:ln>
            <a:noFill/>
            <a:prstDash val="dash"/>
          </a:ln>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b="1" dirty="0">
              <a:solidFill>
                <a:schemeClr val="bg1"/>
              </a:solidFill>
            </a:endParaRPr>
          </a:p>
        </p:txBody>
      </p:sp>
      <p:pic>
        <p:nvPicPr>
          <p:cNvPr id="1026" name="Picture 2" descr="F:\Photos\IMG_29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879351"/>
            <a:ext cx="3635896" cy="2418691"/>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752" y="1593923"/>
            <a:ext cx="5502351" cy="954107"/>
          </a:xfrm>
          <a:prstGeom prst="rect">
            <a:avLst/>
          </a:prstGeom>
          <a:noFill/>
        </p:spPr>
        <p:txBody>
          <a:bodyPr wrap="square" rtlCol="0">
            <a:spAutoFit/>
          </a:bodyPr>
          <a:lstStyle/>
          <a:p>
            <a:pPr algn="just"/>
            <a:r>
              <a:rPr lang="en-GB" sz="1400" dirty="0" smtClean="0"/>
              <a:t>The GetSports-Active Ltd. product is unique; it offers outstand lessons along side a fantastic assessment profile that measure individual pupil progress and physical fitness.  Pupil progress is tracked and has proved valuable as a wider school assessment tool</a:t>
            </a:r>
          </a:p>
        </p:txBody>
      </p:sp>
      <p:sp>
        <p:nvSpPr>
          <p:cNvPr id="18" name="TextBox 17"/>
          <p:cNvSpPr txBox="1"/>
          <p:nvPr/>
        </p:nvSpPr>
        <p:spPr>
          <a:xfrm>
            <a:off x="3620105" y="4149080"/>
            <a:ext cx="5511408" cy="1169551"/>
          </a:xfrm>
          <a:prstGeom prst="rect">
            <a:avLst/>
          </a:prstGeom>
          <a:noFill/>
        </p:spPr>
        <p:txBody>
          <a:bodyPr wrap="square" rtlCol="0">
            <a:spAutoFit/>
          </a:bodyPr>
          <a:lstStyle/>
          <a:p>
            <a:r>
              <a:rPr lang="en-GB" sz="1400" dirty="0"/>
              <a:t>The GetSports-Active Ltd. product is unique; it offers outstand lessons along side a fantastic assessment profile that measure individual pupil progress and physical fitness.  Pupil progress is tracked and has proved valuable as a wider school assessment tool</a:t>
            </a:r>
          </a:p>
          <a:p>
            <a:r>
              <a:rPr lang="en-GB" sz="1400" dirty="0" smtClean="0"/>
              <a:t> </a:t>
            </a:r>
            <a:endParaRPr lang="en-GB" sz="1400" dirty="0"/>
          </a:p>
        </p:txBody>
      </p:sp>
      <p:pic>
        <p:nvPicPr>
          <p:cNvPr id="20" name="Picture 19" descr="GSA"/>
          <p:cNvPicPr/>
          <p:nvPr/>
        </p:nvPicPr>
        <p:blipFill rotWithShape="1">
          <a:blip r:embed="rId3" cstate="print">
            <a:extLst>
              <a:ext uri="{28A0092B-C50C-407E-A947-70E740481C1C}">
                <a14:useLocalDpi xmlns:a14="http://schemas.microsoft.com/office/drawing/2010/main" val="0"/>
              </a:ext>
            </a:extLst>
          </a:blip>
          <a:srcRect l="34616" r="30000" b="30769"/>
          <a:stretch/>
        </p:blipFill>
        <p:spPr bwMode="auto">
          <a:xfrm>
            <a:off x="5576503" y="3356992"/>
            <a:ext cx="651681" cy="648072"/>
          </a:xfrm>
          <a:prstGeom prst="rect">
            <a:avLst/>
          </a:prstGeom>
          <a:noFill/>
          <a:ln w="12700" cap="flat" cmpd="sng" algn="ctr">
            <a:noFill/>
            <a:prstDash val="solid"/>
            <a:miter lim="800000"/>
            <a:headEnd type="none" w="med" len="med"/>
            <a:tailEnd type="none" w="med" len="med"/>
          </a:ln>
          <a:extLst>
            <a:ext uri="{53640926-AAD7-44D8-BBD7-CCE9431645EC}">
              <a14:shadowObscured xmlns:a14="http://schemas.microsoft.com/office/drawing/2010/main"/>
            </a:ext>
          </a:extLst>
        </p:spPr>
      </p:pic>
      <p:sp>
        <p:nvSpPr>
          <p:cNvPr id="21" name="Subtitle 2"/>
          <p:cNvSpPr txBox="1">
            <a:spLocks/>
          </p:cNvSpPr>
          <p:nvPr/>
        </p:nvSpPr>
        <p:spPr>
          <a:xfrm>
            <a:off x="6204738" y="3532178"/>
            <a:ext cx="2939262" cy="544894"/>
          </a:xfrm>
          <a:prstGeom prst="rect">
            <a:avLst/>
          </a:prstGeom>
          <a:noFill/>
          <a:ln>
            <a:noFill/>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smtClean="0">
                <a:solidFill>
                  <a:schemeClr val="tx2">
                    <a:lumMod val="50000"/>
                  </a:schemeClr>
                </a:solidFill>
              </a:rPr>
              <a:t>GetSports-Active Ltd.</a:t>
            </a:r>
            <a:endParaRPr lang="en-GB" sz="8000" dirty="0">
              <a:solidFill>
                <a:schemeClr val="tx2">
                  <a:lumMod val="50000"/>
                </a:schemeClr>
              </a:solidFill>
            </a:endParaRPr>
          </a:p>
        </p:txBody>
      </p:sp>
      <p:pic>
        <p:nvPicPr>
          <p:cNvPr id="2050" name="Picture 2" descr="F:\IMG_967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2" y="4345738"/>
            <a:ext cx="3632591" cy="24217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853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4487</TotalTime>
  <Words>1325</Words>
  <Application>Microsoft Macintosh PowerPoint</Application>
  <PresentationFormat>On-screen Show (4:3)</PresentationFormat>
  <Paragraphs>143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Return To Sender</vt:lpstr>
      <vt:lpstr>Office Theme</vt:lpstr>
      <vt:lpstr>      FROM SPECIAL       MEASURES TO GOOD         IN 18 MONTHS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A VEHICLE FOR CHANGE</dc:title>
  <dc:creator>Adam Hooper</dc:creator>
  <cp:lastModifiedBy>Michelle Hooper</cp:lastModifiedBy>
  <cp:revision>57</cp:revision>
  <dcterms:created xsi:type="dcterms:W3CDTF">2015-10-27T10:22:02Z</dcterms:created>
  <dcterms:modified xsi:type="dcterms:W3CDTF">2018-10-31T18:50:08Z</dcterms:modified>
</cp:coreProperties>
</file>